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586" r:id="rId1"/>
  </p:sldMasterIdLst>
  <p:notesMasterIdLst>
    <p:notesMasterId r:id="rId23"/>
  </p:notesMasterIdLst>
  <p:handoutMasterIdLst>
    <p:handoutMasterId r:id="rId24"/>
  </p:handoutMasterIdLst>
  <p:sldIdLst>
    <p:sldId id="256" r:id="rId2"/>
    <p:sldId id="263" r:id="rId3"/>
    <p:sldId id="264" r:id="rId4"/>
    <p:sldId id="265" r:id="rId5"/>
    <p:sldId id="266" r:id="rId6"/>
    <p:sldId id="267" r:id="rId7"/>
    <p:sldId id="262" r:id="rId8"/>
    <p:sldId id="268" r:id="rId9"/>
    <p:sldId id="275" r:id="rId10"/>
    <p:sldId id="269" r:id="rId11"/>
    <p:sldId id="277" r:id="rId12"/>
    <p:sldId id="271" r:id="rId13"/>
    <p:sldId id="272" r:id="rId14"/>
    <p:sldId id="273" r:id="rId15"/>
    <p:sldId id="274" r:id="rId16"/>
    <p:sldId id="276" r:id="rId17"/>
    <p:sldId id="260" r:id="rId18"/>
    <p:sldId id="257" r:id="rId19"/>
    <p:sldId id="261" r:id="rId20"/>
    <p:sldId id="259" r:id="rId21"/>
    <p:sldId id="258" r:id="rId22"/>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008000"/>
    <a:srgbClr val="2DA2BF"/>
    <a:srgbClr val="000000"/>
    <a:srgbClr val="0099FF"/>
    <a:srgbClr val="66FF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0104" autoAdjust="0"/>
  </p:normalViewPr>
  <p:slideViewPr>
    <p:cSldViewPr>
      <p:cViewPr varScale="1">
        <p:scale>
          <a:sx n="65" d="100"/>
          <a:sy n="65" d="100"/>
        </p:scale>
        <p:origin x="204"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80"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36867" name="Rectangle 3"/>
          <p:cNvSpPr>
            <a:spLocks noGrp="1" noChangeArrowheads="1"/>
          </p:cNvSpPr>
          <p:nvPr>
            <p:ph type="dt" sz="quarter" idx="1"/>
          </p:nvPr>
        </p:nvSpPr>
        <p:spPr bwMode="auto">
          <a:xfrm>
            <a:off x="3971655"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a:p>
        </p:txBody>
      </p:sp>
      <p:sp>
        <p:nvSpPr>
          <p:cNvPr id="36868" name="Rectangle 4"/>
          <p:cNvSpPr>
            <a:spLocks noGrp="1" noChangeArrowheads="1"/>
          </p:cNvSpPr>
          <p:nvPr>
            <p:ph type="ftr" sz="quarter" idx="2"/>
          </p:nvPr>
        </p:nvSpPr>
        <p:spPr bwMode="auto">
          <a:xfrm>
            <a:off x="1"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36869" name="Rectangle 5"/>
          <p:cNvSpPr>
            <a:spLocks noGrp="1" noChangeArrowheads="1"/>
          </p:cNvSpPr>
          <p:nvPr>
            <p:ph type="sldNum" sz="quarter" idx="3"/>
          </p:nvPr>
        </p:nvSpPr>
        <p:spPr bwMode="auto">
          <a:xfrm>
            <a:off x="3971655"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algn="r" eaLnBrk="1" hangingPunct="1">
              <a:defRPr sz="1200">
                <a:solidFill>
                  <a:schemeClr val="tx1"/>
                </a:solidFill>
              </a:defRPr>
            </a:lvl1pPr>
          </a:lstStyle>
          <a:p>
            <a:fld id="{08293D55-8E58-4F9A-92C1-9286810D3A7D}" type="slidenum">
              <a:rPr lang="en-US" altLang="en-US"/>
              <a:pPr/>
              <a:t>‹#›</a:t>
            </a:fld>
            <a:endParaRPr lang="en-US" altLang="en-US"/>
          </a:p>
        </p:txBody>
      </p:sp>
    </p:spTree>
    <p:extLst>
      <p:ext uri="{BB962C8B-B14F-4D97-AF65-F5344CB8AC3E}">
        <p14:creationId xmlns:p14="http://schemas.microsoft.com/office/powerpoint/2010/main" val="2558311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1"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60419" name="Rectangle 3"/>
          <p:cNvSpPr>
            <a:spLocks noGrp="1" noChangeArrowheads="1"/>
          </p:cNvSpPr>
          <p:nvPr>
            <p:ph type="dt" idx="1"/>
          </p:nvPr>
        </p:nvSpPr>
        <p:spPr bwMode="auto">
          <a:xfrm>
            <a:off x="3971655" y="1"/>
            <a:ext cx="3037146" cy="461489"/>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lvl1pPr algn="r" eaLnBrk="1" hangingPunct="1">
              <a:defRPr sz="1200">
                <a:solidFill>
                  <a:schemeClr val="tx1"/>
                </a:solidFill>
                <a:cs typeface="Arial" panose="020B0604020202020204" pitchFamily="34" charset="0"/>
              </a:defRPr>
            </a:lvl1pPr>
          </a:lstStyle>
          <a:p>
            <a:pPr>
              <a:defRPr/>
            </a:pPr>
            <a:endParaRPr lang="en-US" altLang="en-US"/>
          </a:p>
        </p:txBody>
      </p:sp>
      <p:sp>
        <p:nvSpPr>
          <p:cNvPr id="37892" name="Rectangle 4"/>
          <p:cNvSpPr>
            <a:spLocks noGrp="1" noRot="1" noChangeAspect="1" noChangeArrowheads="1" noTextEdit="1"/>
          </p:cNvSpPr>
          <p:nvPr>
            <p:ph type="sldImg" idx="2"/>
          </p:nvPr>
        </p:nvSpPr>
        <p:spPr bwMode="auto">
          <a:xfrm>
            <a:off x="427038" y="693738"/>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700881" y="4386507"/>
            <a:ext cx="5608640" cy="4156548"/>
          </a:xfrm>
          <a:prstGeom prst="rect">
            <a:avLst/>
          </a:prstGeom>
          <a:noFill/>
          <a:ln w="9525">
            <a:noFill/>
            <a:miter lim="800000"/>
            <a:headEnd/>
            <a:tailEnd/>
          </a:ln>
          <a:effectLst/>
        </p:spPr>
        <p:txBody>
          <a:bodyPr vert="horz" wrap="square" lIns="92818" tIns="46409" rIns="92818" bIns="46409"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0422" name="Rectangle 6"/>
          <p:cNvSpPr>
            <a:spLocks noGrp="1" noChangeArrowheads="1"/>
          </p:cNvSpPr>
          <p:nvPr>
            <p:ph type="ftr" sz="quarter" idx="4"/>
          </p:nvPr>
        </p:nvSpPr>
        <p:spPr bwMode="auto">
          <a:xfrm>
            <a:off x="1"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eaLnBrk="1" hangingPunct="1">
              <a:defRPr sz="1200">
                <a:solidFill>
                  <a:schemeClr val="tx1"/>
                </a:solidFill>
                <a:cs typeface="Arial" panose="020B0604020202020204" pitchFamily="34" charset="0"/>
              </a:defRPr>
            </a:lvl1pPr>
          </a:lstStyle>
          <a:p>
            <a:pPr>
              <a:defRPr/>
            </a:pPr>
            <a:endParaRPr lang="en-US" altLang="en-US"/>
          </a:p>
        </p:txBody>
      </p:sp>
      <p:sp>
        <p:nvSpPr>
          <p:cNvPr id="60423" name="Rectangle 7"/>
          <p:cNvSpPr>
            <a:spLocks noGrp="1" noChangeArrowheads="1"/>
          </p:cNvSpPr>
          <p:nvPr>
            <p:ph type="sldNum" sz="quarter" idx="5"/>
          </p:nvPr>
        </p:nvSpPr>
        <p:spPr bwMode="auto">
          <a:xfrm>
            <a:off x="3971655" y="8773012"/>
            <a:ext cx="3037146" cy="461489"/>
          </a:xfrm>
          <a:prstGeom prst="rect">
            <a:avLst/>
          </a:prstGeom>
          <a:noFill/>
          <a:ln w="9525">
            <a:noFill/>
            <a:miter lim="800000"/>
            <a:headEnd/>
            <a:tailEnd/>
          </a:ln>
          <a:effectLst/>
        </p:spPr>
        <p:txBody>
          <a:bodyPr vert="horz" wrap="square" lIns="92818" tIns="46409" rIns="92818" bIns="46409" numCol="1" anchor="b" anchorCtr="0" compatLnSpc="1">
            <a:prstTxWarp prst="textNoShape">
              <a:avLst/>
            </a:prstTxWarp>
          </a:bodyPr>
          <a:lstStyle>
            <a:lvl1pPr algn="r" eaLnBrk="1" hangingPunct="1">
              <a:defRPr sz="1200">
                <a:solidFill>
                  <a:schemeClr val="tx1"/>
                </a:solidFill>
              </a:defRPr>
            </a:lvl1pPr>
          </a:lstStyle>
          <a:p>
            <a:fld id="{6BE2FA0C-BC7C-44C1-BC79-03FB4E3A3392}" type="slidenum">
              <a:rPr lang="en-US" altLang="en-US"/>
              <a:pPr/>
              <a:t>‹#›</a:t>
            </a:fld>
            <a:endParaRPr lang="en-US" altLang="en-US"/>
          </a:p>
        </p:txBody>
      </p:sp>
    </p:spTree>
    <p:extLst>
      <p:ext uri="{BB962C8B-B14F-4D97-AF65-F5344CB8AC3E}">
        <p14:creationId xmlns:p14="http://schemas.microsoft.com/office/powerpoint/2010/main" val="3608241574"/>
      </p:ext>
    </p:extLst>
  </p:cSld>
  <p:clrMap bg1="lt1" tx1="dk1" bg2="lt2" tx2="dk2" accent1="accent1" accent2="accent2" accent3="accent3" accent4="accent4" accent5="accent5" accent6="accent6" hlink="hlink" folHlink="folHlink"/>
  <p:notesStyle>
    <a:lvl1pPr marL="1714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1pPr>
    <a:lvl2pPr marL="6286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2pPr>
    <a:lvl3pPr marL="10858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3pPr>
    <a:lvl4pPr marL="15430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4pPr>
    <a:lvl5pPr marL="20002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427038" y="693738"/>
            <a:ext cx="6156325" cy="3463925"/>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bg1"/>
                </a:solidFill>
                <a:latin typeface="Calibri" panose="020F0502020204030204" pitchFamily="34" charset="0"/>
                <a:cs typeface="Arial" panose="020B0604020202020204" pitchFamily="34" charset="0"/>
              </a:defRPr>
            </a:lvl1pPr>
            <a:lvl2pPr marL="742053" indent="-285405">
              <a:defRPr sz="1400">
                <a:solidFill>
                  <a:schemeClr val="bg1"/>
                </a:solidFill>
                <a:latin typeface="Calibri" panose="020F0502020204030204" pitchFamily="34" charset="0"/>
                <a:cs typeface="Arial" panose="020B0604020202020204" pitchFamily="34" charset="0"/>
              </a:defRPr>
            </a:lvl2pPr>
            <a:lvl3pPr marL="1141621" indent="-228325">
              <a:defRPr sz="1400">
                <a:solidFill>
                  <a:schemeClr val="bg1"/>
                </a:solidFill>
                <a:latin typeface="Calibri" panose="020F0502020204030204" pitchFamily="34" charset="0"/>
                <a:cs typeface="Arial" panose="020B0604020202020204" pitchFamily="34" charset="0"/>
              </a:defRPr>
            </a:lvl3pPr>
            <a:lvl4pPr marL="1598269" indent="-228325">
              <a:defRPr sz="1400">
                <a:solidFill>
                  <a:schemeClr val="bg1"/>
                </a:solidFill>
                <a:latin typeface="Calibri" panose="020F0502020204030204" pitchFamily="34" charset="0"/>
                <a:cs typeface="Arial" panose="020B0604020202020204" pitchFamily="34" charset="0"/>
              </a:defRPr>
            </a:lvl4pPr>
            <a:lvl5pPr marL="2054917" indent="-228325">
              <a:defRPr sz="1400">
                <a:solidFill>
                  <a:schemeClr val="bg1"/>
                </a:solidFill>
                <a:latin typeface="Calibri" panose="020F0502020204030204" pitchFamily="34" charset="0"/>
                <a:cs typeface="Arial" panose="020B0604020202020204" pitchFamily="34" charset="0"/>
              </a:defRPr>
            </a:lvl5pPr>
            <a:lvl6pPr marL="2511565"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6pPr>
            <a:lvl7pPr marL="2968213"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7pPr>
            <a:lvl8pPr marL="3424861"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8pPr>
            <a:lvl9pPr marL="3881509" indent="-228325" eaLnBrk="0" fontAlgn="base" hangingPunct="0">
              <a:spcBef>
                <a:spcPct val="0"/>
              </a:spcBef>
              <a:spcAft>
                <a:spcPct val="0"/>
              </a:spcAft>
              <a:defRPr sz="1400">
                <a:solidFill>
                  <a:schemeClr val="bg1"/>
                </a:solidFill>
                <a:latin typeface="Calibri" panose="020F0502020204030204" pitchFamily="34" charset="0"/>
                <a:cs typeface="Arial" panose="020B0604020202020204" pitchFamily="34" charset="0"/>
              </a:defRPr>
            </a:lvl9pPr>
          </a:lstStyle>
          <a:p>
            <a:fld id="{86F99E25-CB39-47CE-A1BB-A7EB82D48336}" type="slidenum">
              <a:rPr lang="en-US" altLang="en-US" sz="1200">
                <a:solidFill>
                  <a:schemeClr val="tx1"/>
                </a:solidFill>
              </a:rPr>
              <a:pPr/>
              <a:t>1</a:t>
            </a:fld>
            <a:endParaRPr lang="en-US" altLang="en-US" sz="1200">
              <a:solidFill>
                <a:schemeClr val="tx1"/>
              </a:solidFill>
            </a:endParaRPr>
          </a:p>
        </p:txBody>
      </p:sp>
    </p:spTree>
    <p:extLst>
      <p:ext uri="{BB962C8B-B14F-4D97-AF65-F5344CB8AC3E}">
        <p14:creationId xmlns:p14="http://schemas.microsoft.com/office/powerpoint/2010/main" val="134815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FA0C-BC7C-44C1-BC79-03FB4E3A3392}" type="slidenum">
              <a:rPr lang="en-US" altLang="en-US" smtClean="0"/>
              <a:pPr/>
              <a:t>2</a:t>
            </a:fld>
            <a:endParaRPr lang="en-US" altLang="en-US"/>
          </a:p>
        </p:txBody>
      </p:sp>
    </p:spTree>
    <p:extLst>
      <p:ext uri="{BB962C8B-B14F-4D97-AF65-F5344CB8AC3E}">
        <p14:creationId xmlns:p14="http://schemas.microsoft.com/office/powerpoint/2010/main" val="767363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E2FA0C-BC7C-44C1-BC79-03FB4E3A3392}" type="slidenum">
              <a:rPr lang="en-US" altLang="en-US" smtClean="0"/>
              <a:pPr/>
              <a:t>14</a:t>
            </a:fld>
            <a:endParaRPr lang="en-US" altLang="en-US"/>
          </a:p>
        </p:txBody>
      </p:sp>
    </p:spTree>
    <p:extLst>
      <p:ext uri="{BB962C8B-B14F-4D97-AF65-F5344CB8AC3E}">
        <p14:creationId xmlns:p14="http://schemas.microsoft.com/office/powerpoint/2010/main" val="174975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39764563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E9AB37-CC0B-4722-B7B9-FD21057EE08E}" type="datetime1">
              <a:rPr lang="en-US" smtClean="0"/>
              <a:t>11/23/2019</a:t>
            </a:fld>
            <a:endParaRPr lang="en-US"/>
          </a:p>
        </p:txBody>
      </p:sp>
      <p:sp>
        <p:nvSpPr>
          <p:cNvPr id="4" name="Footer Placeholder 3"/>
          <p:cNvSpPr>
            <a:spLocks noGrp="1"/>
          </p:cNvSpPr>
          <p:nvPr>
            <p:ph type="ftr" sz="quarter" idx="11"/>
          </p:nvPr>
        </p:nvSpPr>
        <p:spPr/>
        <p:txBody>
          <a:bodyPr/>
          <a:lstStyle/>
          <a:p>
            <a:pPr>
              <a:defRPr/>
            </a:pPr>
            <a:r>
              <a:rPr lang="en-US" smtClean="0"/>
              <a:t>NJ Training - TY2019 </a:t>
            </a:r>
            <a:endParaRPr lang="en-US" dirty="0"/>
          </a:p>
        </p:txBody>
      </p:sp>
      <p:sp>
        <p:nvSpPr>
          <p:cNvPr id="5" name="Slide Number Placeholder 4"/>
          <p:cNvSpPr>
            <a:spLocks noGrp="1"/>
          </p:cNvSpPr>
          <p:nvPr>
            <p:ph type="sldNum" sz="quarter" idx="12"/>
          </p:nvPr>
        </p:nvSpPr>
        <p:spPr/>
        <p:txBody>
          <a:bodyPr/>
          <a:lstStyle/>
          <a:p>
            <a:fld id="{051D5709-2E73-4071-95BC-9033225E411F}" type="slidenum">
              <a:rPr lang="en-US" altLang="en-US" smtClean="0"/>
              <a:pPr/>
              <a:t>‹#›</a:t>
            </a:fld>
            <a:endParaRPr lang="en-US" altLang="en-US"/>
          </a:p>
        </p:txBody>
      </p:sp>
      <p:sp>
        <p:nvSpPr>
          <p:cNvPr id="6" name="Text Placeholder 5"/>
          <p:cNvSpPr>
            <a:spLocks noGrp="1"/>
          </p:cNvSpPr>
          <p:nvPr>
            <p:ph type="body" sz="quarter" idx="15"/>
          </p:nvPr>
        </p:nvSpPr>
        <p:spPr>
          <a:xfrm>
            <a:off x="1282701"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1525670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9FD8B6-86C1-44E0-A7EB-D983EF32DF11}" type="datetime1">
              <a:rPr lang="en-US" smtClean="0"/>
              <a:t>11/23/2019</a:t>
            </a:fld>
            <a:endParaRPr lang="en-US"/>
          </a:p>
        </p:txBody>
      </p:sp>
      <p:sp>
        <p:nvSpPr>
          <p:cNvPr id="8" name="Footer Placeholder 7"/>
          <p:cNvSpPr>
            <a:spLocks noGrp="1"/>
          </p:cNvSpPr>
          <p:nvPr>
            <p:ph type="ftr" sz="quarter" idx="11"/>
          </p:nvPr>
        </p:nvSpPr>
        <p:spPr/>
        <p:txBody>
          <a:bodyPr/>
          <a:lstStyle/>
          <a:p>
            <a:pPr>
              <a:defRPr/>
            </a:pPr>
            <a:r>
              <a:rPr lang="en-US" smtClean="0"/>
              <a:t>NJ Training - TY2019 </a:t>
            </a:r>
            <a:endParaRPr lang="en-US" dirty="0"/>
          </a:p>
        </p:txBody>
      </p:sp>
      <p:sp>
        <p:nvSpPr>
          <p:cNvPr id="9" name="Slide Number Placeholder 8"/>
          <p:cNvSpPr>
            <a:spLocks noGrp="1"/>
          </p:cNvSpPr>
          <p:nvPr>
            <p:ph type="sldNum" sz="quarter" idx="12"/>
          </p:nvPr>
        </p:nvSpPr>
        <p:spPr/>
        <p:txBody>
          <a:bodyPr/>
          <a:lstStyle/>
          <a:p>
            <a:fld id="{051D5709-2E73-4071-95BC-9033225E411F}" type="slidenum">
              <a:rPr lang="en-US" altLang="en-US" smtClean="0"/>
              <a:pPr/>
              <a:t>‹#›</a:t>
            </a:fld>
            <a:endParaRPr lang="en-US" altLang="en-US"/>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129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NJ Training - TY2019 </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051D5709-2E73-4071-95BC-9033225E411F}" type="slidenum">
              <a:rPr lang="en-US" altLang="en-US" smtClean="0"/>
              <a:pPr/>
              <a:t>‹#›</a:t>
            </a:fld>
            <a:endParaRPr lang="en-US" altLang="en-US"/>
          </a:p>
        </p:txBody>
      </p:sp>
      <p:sp>
        <p:nvSpPr>
          <p:cNvPr id="4" name="Content Placeholder 3"/>
          <p:cNvSpPr>
            <a:spLocks noGrp="1"/>
          </p:cNvSpPr>
          <p:nvPr>
            <p:ph sz="quarter" idx="12"/>
          </p:nvPr>
        </p:nvSpPr>
        <p:spPr>
          <a:xfrm>
            <a:off x="1278833" y="1761435"/>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969538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8EDA07-6F2A-4819-BB1B-59C77D736E40}" type="datetime1">
              <a:rPr lang="en-US" smtClean="0"/>
              <a:t>11/23/2019</a:t>
            </a:fld>
            <a:endParaRPr lang="en-US" dirty="0"/>
          </a:p>
        </p:txBody>
      </p:sp>
      <p:sp>
        <p:nvSpPr>
          <p:cNvPr id="4" name="Footer Placeholder 3"/>
          <p:cNvSpPr>
            <a:spLocks noGrp="1"/>
          </p:cNvSpPr>
          <p:nvPr>
            <p:ph type="ftr" sz="quarter" idx="11"/>
          </p:nvPr>
        </p:nvSpPr>
        <p:spPr/>
        <p:txBody>
          <a:bodyPr/>
          <a:lstStyle/>
          <a:p>
            <a:pPr>
              <a:defRPr/>
            </a:pPr>
            <a:r>
              <a:rPr lang="en-US" smtClean="0"/>
              <a:t>NJ Training - TY2019 </a:t>
            </a:r>
            <a:endParaRPr lang="en-US" dirty="0"/>
          </a:p>
        </p:txBody>
      </p:sp>
      <p:sp>
        <p:nvSpPr>
          <p:cNvPr id="5" name="Slide Number Placeholder 4"/>
          <p:cNvSpPr>
            <a:spLocks noGrp="1"/>
          </p:cNvSpPr>
          <p:nvPr>
            <p:ph type="sldNum" sz="quarter" idx="12"/>
          </p:nvPr>
        </p:nvSpPr>
        <p:spPr/>
        <p:txBody>
          <a:bodyPr/>
          <a:lstStyle/>
          <a:p>
            <a:fld id="{51537707-39A7-40D5-AAE6-4AA2FD5C0E30}" type="slidenum">
              <a:rPr lang="en-US" altLang="en-US" smtClean="0"/>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373815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D4721-4175-408C-9429-25867A1B3A64}" type="datetime1">
              <a:rPr lang="en-US" smtClean="0"/>
              <a:t>11/23/2019</a:t>
            </a:fld>
            <a:endParaRPr lang="en-US"/>
          </a:p>
        </p:txBody>
      </p:sp>
      <p:sp>
        <p:nvSpPr>
          <p:cNvPr id="3" name="Footer Placeholder 2"/>
          <p:cNvSpPr>
            <a:spLocks noGrp="1"/>
          </p:cNvSpPr>
          <p:nvPr>
            <p:ph type="ftr" sz="quarter" idx="11"/>
          </p:nvPr>
        </p:nvSpPr>
        <p:spPr/>
        <p:txBody>
          <a:bodyPr/>
          <a:lstStyle/>
          <a:p>
            <a:pPr>
              <a:defRPr/>
            </a:pPr>
            <a:r>
              <a:rPr lang="en-US" smtClean="0"/>
              <a:t>NJ Training - TY2019 </a:t>
            </a:r>
            <a:endParaRPr lang="en-US" dirty="0"/>
          </a:p>
        </p:txBody>
      </p:sp>
      <p:sp>
        <p:nvSpPr>
          <p:cNvPr id="4" name="Slide Number Placeholder 3"/>
          <p:cNvSpPr>
            <a:spLocks noGrp="1"/>
          </p:cNvSpPr>
          <p:nvPr>
            <p:ph type="sldNum" sz="quarter" idx="12"/>
          </p:nvPr>
        </p:nvSpPr>
        <p:spPr/>
        <p:txBody>
          <a:bodyPr/>
          <a:lstStyle/>
          <a:p>
            <a:fld id="{01E6117F-B487-4799-A455-8CE350C9A1E5}"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Tree>
    <p:extLst>
      <p:ext uri="{BB962C8B-B14F-4D97-AF65-F5344CB8AC3E}">
        <p14:creationId xmlns:p14="http://schemas.microsoft.com/office/powerpoint/2010/main" val="114459309"/>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B91C-C692-4A55-BA87-C9BA5CB1330C}" type="datetime1">
              <a:rPr lang="en-US" smtClean="0"/>
              <a:t>11/23/2019</a:t>
            </a:fld>
            <a:endParaRPr lang="en-US" dirty="0"/>
          </a:p>
        </p:txBody>
      </p:sp>
      <p:sp>
        <p:nvSpPr>
          <p:cNvPr id="3" name="Footer Placeholder 2"/>
          <p:cNvSpPr>
            <a:spLocks noGrp="1"/>
          </p:cNvSpPr>
          <p:nvPr>
            <p:ph type="ftr" sz="quarter" idx="11"/>
          </p:nvPr>
        </p:nvSpPr>
        <p:spPr/>
        <p:txBody>
          <a:bodyPr/>
          <a:lstStyle/>
          <a:p>
            <a:pPr>
              <a:defRPr/>
            </a:pPr>
            <a:r>
              <a:rPr lang="en-US" smtClean="0"/>
              <a:t>NJ Training - TY2019 </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fld id="{051D5709-2E73-4071-95BC-9033225E411F}"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9798571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61979" y="2133600"/>
            <a:ext cx="4876800" cy="386963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400800" y="2133600"/>
            <a:ext cx="4876800" cy="386963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0" name="Title 9"/>
          <p:cNvSpPr>
            <a:spLocks noGrp="1"/>
          </p:cNvSpPr>
          <p:nvPr>
            <p:ph type="title"/>
          </p:nvPr>
        </p:nvSpPr>
        <p:spPr/>
        <p:txBody>
          <a:bodyPr/>
          <a:lstStyle>
            <a:lvl1pPr>
              <a:defRPr/>
            </a:lvl1pPr>
          </a:lstStyle>
          <a:p>
            <a:r>
              <a:rPr lang="en-US"/>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smtClean="0"/>
              <a:t>NJ Training - TY2019 </a:t>
            </a:r>
            <a:endParaRPr lang="en-US" dirty="0"/>
          </a:p>
        </p:txBody>
      </p:sp>
      <p:sp>
        <p:nvSpPr>
          <p:cNvPr id="12" name="Slide Number Placeholder 11"/>
          <p:cNvSpPr>
            <a:spLocks noGrp="1"/>
          </p:cNvSpPr>
          <p:nvPr>
            <p:ph type="sldNum" sz="quarter" idx="11"/>
          </p:nvPr>
        </p:nvSpPr>
        <p:spPr/>
        <p:txBody>
          <a:bodyPr/>
          <a:lstStyle/>
          <a:p>
            <a:fld id="{16107678-0313-454C-81C0-35027F319CF1}" type="slidenum">
              <a:rPr lang="en-US" altLang="en-US" smtClean="0"/>
              <a:pPr/>
              <a:t>‹#›</a:t>
            </a:fld>
            <a:endParaRPr lang="en-US" altLang="en-US"/>
          </a:p>
        </p:txBody>
      </p:sp>
    </p:spTree>
    <p:extLst>
      <p:ext uri="{BB962C8B-B14F-4D97-AF65-F5344CB8AC3E}">
        <p14:creationId xmlns:p14="http://schemas.microsoft.com/office/powerpoint/2010/main" val="13803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fld id="{D7D4BC77-B4A0-4E23-AA52-23E3EEF7E16A}" type="datetime1">
              <a:rPr lang="en-US" smtClean="0"/>
              <a:t>11/23/2019</a:t>
            </a:fld>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pPr>
              <a:defRPr/>
            </a:pPr>
            <a:r>
              <a:rPr lang="en-US" smtClean="0"/>
              <a:t>NJ Training - TY2019 </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fld id="{051D5709-2E73-4071-95BC-9033225E411F}" type="slidenum">
              <a:rPr lang="en-US" altLang="en-US" smtClean="0"/>
              <a:pPr/>
              <a:t>‹#›</a:t>
            </a:fld>
            <a:endParaRPr lang="en-US" altLang="en-US"/>
          </a:p>
        </p:txBody>
      </p:sp>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val="4118086295"/>
      </p:ext>
    </p:extLst>
  </p:cSld>
  <p:clrMap bg1="lt1" tx1="dk1" bg2="lt2" tx2="dk2" accent1="accent1" accent2="accent2" accent3="accent3" accent4="accent4" accent5="accent5" accent6="accent6" hlink="hlink" folHlink="folHlink"/>
  <p:sldLayoutIdLst>
    <p:sldLayoutId id="2147484587" r:id="rId1"/>
    <p:sldLayoutId id="2147484589" r:id="rId2"/>
    <p:sldLayoutId id="2147484590" r:id="rId3"/>
    <p:sldLayoutId id="2147484591" r:id="rId4"/>
    <p:sldLayoutId id="2147484592" r:id="rId5"/>
    <p:sldLayoutId id="2147484593" r:id="rId6"/>
    <p:sldLayoutId id="2147484594" r:id="rId7"/>
    <p:sldLayoutId id="2147484595" r:id="rId8"/>
  </p:sldLayoutIdLst>
  <p:transition>
    <p:fade/>
  </p:transition>
  <p:timing>
    <p:tnLst>
      <p:par>
        <p:cTn id="1" dur="indefinite" restart="never" nodeType="tmRoot"/>
      </p:par>
    </p:tnLst>
  </p:timing>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1067" userDrawn="1">
          <p15:clr>
            <a:srgbClr val="F26B43"/>
          </p15:clr>
        </p15:guide>
        <p15:guide id="6" pos="683" userDrawn="1">
          <p15:clr>
            <a:srgbClr val="F26B43"/>
          </p15:clr>
        </p15:guide>
        <p15:guide id="9" pos="800" userDrawn="1">
          <p15:clr>
            <a:srgbClr val="F26B43"/>
          </p15:clr>
        </p15:guide>
        <p15:guide id="10" orient="horz" pos="1344" userDrawn="1">
          <p15:clr>
            <a:srgbClr val="F26B43"/>
          </p15:clr>
        </p15:guide>
        <p15:guide id="11" pos="512" userDrawn="1">
          <p15:clr>
            <a:srgbClr val="F26B43"/>
          </p15:clr>
        </p15:guide>
        <p15:guide id="12" orient="horz" pos="1056" userDrawn="1">
          <p15:clr>
            <a:srgbClr val="F26B43"/>
          </p15:clr>
        </p15:guide>
        <p15:guide id="13" orient="horz" pos="828" userDrawn="1">
          <p15:clr>
            <a:srgbClr val="F26B43"/>
          </p15:clr>
        </p15:guide>
        <p15:guide id="14" pos="6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4"/>
          <p:cNvSpPr>
            <a:spLocks noGrp="1"/>
          </p:cNvSpPr>
          <p:nvPr>
            <p:ph type="subTitle" idx="1"/>
          </p:nvPr>
        </p:nvSpPr>
        <p:spPr/>
        <p:txBody>
          <a:bodyPr/>
          <a:lstStyle/>
          <a:p>
            <a:pPr eaLnBrk="1" hangingPunct="1"/>
            <a:r>
              <a:rPr lang="en-US" altLang="en-US" dirty="0" smtClean="0"/>
              <a:t>New Jersey Slides</a:t>
            </a:r>
            <a:endParaRPr lang="en-US" altLang="en-US" dirty="0"/>
          </a:p>
          <a:p>
            <a:pPr eaLnBrk="1" hangingPunct="1"/>
            <a:r>
              <a:rPr lang="en-US" altLang="en-US" dirty="0" smtClean="0"/>
              <a:t>Tax Year 2019</a:t>
            </a:r>
            <a:endParaRPr lang="en-US" altLang="en-US" dirty="0"/>
          </a:p>
        </p:txBody>
      </p:sp>
      <p:sp>
        <p:nvSpPr>
          <p:cNvPr id="5122" name="Rectangle 10"/>
          <p:cNvSpPr>
            <a:spLocks noGrp="1" noChangeArrowheads="1"/>
          </p:cNvSpPr>
          <p:nvPr>
            <p:ph type="title"/>
          </p:nvPr>
        </p:nvSpPr>
        <p:spPr/>
        <p:txBody>
          <a:bodyPr>
            <a:noAutofit/>
          </a:bodyPr>
          <a:lstStyle/>
          <a:p>
            <a:pPr eaLnBrk="1" hangingPunct="1"/>
            <a:r>
              <a:rPr lang="en-US" altLang="en-US" dirty="0"/>
              <a:t>Finishing the </a:t>
            </a:r>
            <a:r>
              <a:rPr lang="en-US" altLang="en-US" dirty="0" smtClean="0"/>
              <a:t>Return/Refund and Amount Owed</a:t>
            </a:r>
            <a:endParaRPr lang="en-US" altLang="en-US" dirty="0"/>
          </a:p>
        </p:txBody>
      </p:sp>
      <p:sp>
        <p:nvSpPr>
          <p:cNvPr id="5124" name="Text Box 7"/>
          <p:cNvSpPr txBox="1">
            <a:spLocks noChangeArrowheads="1"/>
          </p:cNvSpPr>
          <p:nvPr/>
        </p:nvSpPr>
        <p:spPr bwMode="auto">
          <a:xfrm>
            <a:off x="6384925" y="260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FontTx/>
              <a:buNone/>
            </a:pPr>
            <a:endParaRPr lang="en-US" altLang="en-US" sz="240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10</a:t>
            </a:fld>
            <a:endParaRPr lang="en-US" altLang="en-US"/>
          </a:p>
        </p:txBody>
      </p:sp>
      <p:sp>
        <p:nvSpPr>
          <p:cNvPr id="4" name="Text Placeholder 3"/>
          <p:cNvSpPr>
            <a:spLocks noGrp="1"/>
          </p:cNvSpPr>
          <p:nvPr>
            <p:ph type="body" sz="quarter" idx="15"/>
          </p:nvPr>
        </p:nvSpPr>
        <p:spPr>
          <a:xfrm>
            <a:off x="1282700" y="1754188"/>
            <a:ext cx="9842499" cy="4022725"/>
          </a:xfrm>
        </p:spPr>
        <p:txBody>
          <a:bodyPr/>
          <a:lstStyle/>
          <a:p>
            <a:r>
              <a:rPr lang="en-US" sz="2800" dirty="0"/>
              <a:t>Adjustments to capital gains for securities that are exempt from NJ tax</a:t>
            </a:r>
          </a:p>
          <a:p>
            <a:endParaRPr lang="en-US" dirty="0"/>
          </a:p>
        </p:txBody>
      </p:sp>
      <p:sp>
        <p:nvSpPr>
          <p:cNvPr id="6" name="Title 5"/>
          <p:cNvSpPr>
            <a:spLocks noGrp="1"/>
          </p:cNvSpPr>
          <p:nvPr>
            <p:ph type="title"/>
          </p:nvPr>
        </p:nvSpPr>
        <p:spPr/>
        <p:txBody>
          <a:bodyPr/>
          <a:lstStyle/>
          <a:p>
            <a:r>
              <a:rPr lang="en-US" dirty="0"/>
              <a:t>TS – Subtractions from Income</a:t>
            </a:r>
          </a:p>
        </p:txBody>
      </p:sp>
      <p:pic>
        <p:nvPicPr>
          <p:cNvPr id="7" name="Picture 6"/>
          <p:cNvPicPr>
            <a:picLocks noChangeAspect="1"/>
          </p:cNvPicPr>
          <p:nvPr/>
        </p:nvPicPr>
        <p:blipFill>
          <a:blip r:embed="rId2"/>
          <a:stretch>
            <a:fillRect/>
          </a:stretch>
        </p:blipFill>
        <p:spPr>
          <a:xfrm>
            <a:off x="1219200" y="2779776"/>
            <a:ext cx="10267950" cy="1905000"/>
          </a:xfrm>
          <a:prstGeom prst="rect">
            <a:avLst/>
          </a:prstGeom>
        </p:spPr>
      </p:pic>
      <p:sp>
        <p:nvSpPr>
          <p:cNvPr id="8" name="TextBox 7"/>
          <p:cNvSpPr txBox="1"/>
          <p:nvPr/>
        </p:nvSpPr>
        <p:spPr>
          <a:xfrm>
            <a:off x="3276600" y="4343400"/>
            <a:ext cx="6858000" cy="369332"/>
          </a:xfrm>
          <a:prstGeom prst="rect">
            <a:avLst/>
          </a:prstGeom>
          <a:solidFill>
            <a:schemeClr val="tx2">
              <a:lumMod val="40000"/>
              <a:lumOff val="60000"/>
            </a:schemeClr>
          </a:solidFill>
        </p:spPr>
        <p:txBody>
          <a:bodyPr wrap="square" rtlCol="0">
            <a:spAutoFit/>
          </a:bodyPr>
          <a:lstStyle/>
          <a:p>
            <a:r>
              <a:rPr lang="en-US" dirty="0" smtClean="0"/>
              <a:t>Adjustment for capital gains for securities exempt from NJ tax</a:t>
            </a:r>
            <a:endParaRPr lang="en-US" dirty="0"/>
          </a:p>
        </p:txBody>
      </p:sp>
      <p:cxnSp>
        <p:nvCxnSpPr>
          <p:cNvPr id="12" name="Straight Arrow Connector 11"/>
          <p:cNvCxnSpPr>
            <a:stCxn id="8" idx="1"/>
          </p:cNvCxnSpPr>
          <p:nvPr/>
        </p:nvCxnSpPr>
        <p:spPr>
          <a:xfrm flipH="1" flipV="1">
            <a:off x="2743200" y="4191000"/>
            <a:ext cx="533400" cy="3370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4355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11</a:t>
            </a:fld>
            <a:endParaRPr lang="en-US" altLang="en-US"/>
          </a:p>
        </p:txBody>
      </p:sp>
      <p:sp>
        <p:nvSpPr>
          <p:cNvPr id="4" name="Text Placeholder 3"/>
          <p:cNvSpPr>
            <a:spLocks noGrp="1"/>
          </p:cNvSpPr>
          <p:nvPr>
            <p:ph type="body" sz="quarter" idx="15"/>
          </p:nvPr>
        </p:nvSpPr>
        <p:spPr>
          <a:xfrm>
            <a:off x="1282700" y="1754188"/>
            <a:ext cx="9690099" cy="4022725"/>
          </a:xfrm>
        </p:spPr>
        <p:txBody>
          <a:bodyPr/>
          <a:lstStyle/>
          <a:p>
            <a:r>
              <a:rPr lang="en-US" sz="2800" dirty="0"/>
              <a:t>Medical insurance premiums that are pre-tax for Federal are considered after-tax for NJ</a:t>
            </a:r>
          </a:p>
          <a:p>
            <a:pPr lvl="1"/>
            <a:r>
              <a:rPr lang="en-US" sz="2400" dirty="0"/>
              <a:t>Cannot be claimed as medical expense for Federal, so not included in medical expenses that flow through to NJ 1040 </a:t>
            </a:r>
          </a:p>
          <a:p>
            <a:pPr lvl="1"/>
            <a:r>
              <a:rPr lang="en-US" sz="2400" dirty="0"/>
              <a:t>Can be claimed as medical expense for NJ, so must be added to medical expenses already on NJ 1040 Line 31</a:t>
            </a:r>
          </a:p>
        </p:txBody>
      </p:sp>
      <p:sp>
        <p:nvSpPr>
          <p:cNvPr id="6" name="Title 5"/>
          <p:cNvSpPr>
            <a:spLocks noGrp="1"/>
          </p:cNvSpPr>
          <p:nvPr>
            <p:ph type="title"/>
          </p:nvPr>
        </p:nvSpPr>
        <p:spPr/>
        <p:txBody>
          <a:bodyPr/>
          <a:lstStyle/>
          <a:p>
            <a:r>
              <a:rPr lang="en-US" dirty="0" smtClean="0"/>
              <a:t>TS – Subtractions from Income</a:t>
            </a:r>
            <a:endParaRPr lang="en-US" dirty="0"/>
          </a:p>
        </p:txBody>
      </p:sp>
      <p:pic>
        <p:nvPicPr>
          <p:cNvPr id="8" name="Picture 7"/>
          <p:cNvPicPr>
            <a:picLocks noChangeAspect="1"/>
          </p:cNvPicPr>
          <p:nvPr/>
        </p:nvPicPr>
        <p:blipFill>
          <a:blip r:embed="rId2"/>
          <a:stretch>
            <a:fillRect/>
          </a:stretch>
        </p:blipFill>
        <p:spPr>
          <a:xfrm>
            <a:off x="1066803" y="4473371"/>
            <a:ext cx="10134598" cy="1547738"/>
          </a:xfrm>
          <a:prstGeom prst="rect">
            <a:avLst/>
          </a:prstGeom>
        </p:spPr>
      </p:pic>
      <p:sp>
        <p:nvSpPr>
          <p:cNvPr id="11" name="TextBox 10"/>
          <p:cNvSpPr txBox="1"/>
          <p:nvPr/>
        </p:nvSpPr>
        <p:spPr>
          <a:xfrm>
            <a:off x="2286000" y="5776913"/>
            <a:ext cx="6096000" cy="369332"/>
          </a:xfrm>
          <a:prstGeom prst="rect">
            <a:avLst/>
          </a:prstGeom>
          <a:solidFill>
            <a:schemeClr val="tx2">
              <a:lumMod val="40000"/>
              <a:lumOff val="60000"/>
            </a:schemeClr>
          </a:solidFill>
        </p:spPr>
        <p:txBody>
          <a:bodyPr wrap="square" rtlCol="0">
            <a:spAutoFit/>
          </a:bodyPr>
          <a:lstStyle/>
          <a:p>
            <a:r>
              <a:rPr lang="en-US" dirty="0" smtClean="0"/>
              <a:t>Adjustment for pre-tax medical premiums</a:t>
            </a:r>
            <a:endParaRPr lang="en-US" dirty="0"/>
          </a:p>
        </p:txBody>
      </p:sp>
      <p:cxnSp>
        <p:nvCxnSpPr>
          <p:cNvPr id="13" name="Straight Arrow Connector 12"/>
          <p:cNvCxnSpPr>
            <a:stCxn id="11" idx="1"/>
          </p:cNvCxnSpPr>
          <p:nvPr/>
        </p:nvCxnSpPr>
        <p:spPr>
          <a:xfrm flipH="1" flipV="1">
            <a:off x="1546090" y="5669281"/>
            <a:ext cx="739910" cy="2922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2363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12</a:t>
            </a:fld>
            <a:endParaRPr lang="en-US" altLang="en-US"/>
          </a:p>
        </p:txBody>
      </p:sp>
      <p:sp>
        <p:nvSpPr>
          <p:cNvPr id="4" name="Text Placeholder 3"/>
          <p:cNvSpPr>
            <a:spLocks noGrp="1"/>
          </p:cNvSpPr>
          <p:nvPr>
            <p:ph type="body" sz="quarter" idx="15"/>
          </p:nvPr>
        </p:nvSpPr>
        <p:spPr>
          <a:xfrm>
            <a:off x="1282700" y="1754188"/>
            <a:ext cx="9994899" cy="4022725"/>
          </a:xfrm>
        </p:spPr>
        <p:txBody>
          <a:bodyPr>
            <a:normAutofit/>
          </a:bodyPr>
          <a:lstStyle/>
          <a:p>
            <a:r>
              <a:rPr lang="en-US" sz="3000" dirty="0"/>
              <a:t>Credits available through NJ</a:t>
            </a:r>
          </a:p>
          <a:p>
            <a:pPr lvl="1"/>
            <a:r>
              <a:rPr lang="en-US" dirty="0" smtClean="0"/>
              <a:t>Property </a:t>
            </a:r>
            <a:r>
              <a:rPr lang="en-US" dirty="0"/>
              <a:t>tax credit/deduction (details covered in Itemized Deductions module)</a:t>
            </a:r>
          </a:p>
          <a:p>
            <a:pPr lvl="2">
              <a:buClr>
                <a:srgbClr val="C00000"/>
              </a:buClr>
            </a:pPr>
            <a:r>
              <a:rPr lang="en-US" sz="2100" dirty="0"/>
              <a:t>Answer question as to whether taxpayer meets property tax eligibility requirements (if answer is NO, taxpayer will not receive credit) </a:t>
            </a:r>
          </a:p>
          <a:p>
            <a:pPr lvl="2">
              <a:buClr>
                <a:srgbClr val="C00000"/>
              </a:buClr>
            </a:pPr>
            <a:r>
              <a:rPr lang="en-US" sz="2100" dirty="0"/>
              <a:t>Enter appropriate property taxes on principal residence  and/or 18% of rent</a:t>
            </a:r>
          </a:p>
          <a:p>
            <a:pPr lvl="3"/>
            <a:r>
              <a:rPr lang="en-US" sz="2100" dirty="0"/>
              <a:t>Use scratch pad on TaxPrep4Free.org to document calculation</a:t>
            </a:r>
          </a:p>
          <a:p>
            <a:pPr lvl="2">
              <a:buClr>
                <a:srgbClr val="C00000"/>
              </a:buClr>
            </a:pPr>
            <a:r>
              <a:rPr lang="en-US" sz="2100" dirty="0"/>
              <a:t>Answer question as to whether taxpayer was a </a:t>
            </a:r>
            <a:r>
              <a:rPr lang="en-US" sz="2100" dirty="0" smtClean="0"/>
              <a:t>homeowner</a:t>
            </a:r>
            <a:endParaRPr lang="en-US" sz="2100" dirty="0"/>
          </a:p>
          <a:p>
            <a:pPr lvl="3"/>
            <a:r>
              <a:rPr lang="en-US" sz="2100" dirty="0"/>
              <a:t>If homeowner, must also enter block and lot data</a:t>
            </a:r>
          </a:p>
          <a:p>
            <a:endParaRPr lang="en-US" dirty="0"/>
          </a:p>
        </p:txBody>
      </p:sp>
      <p:sp>
        <p:nvSpPr>
          <p:cNvPr id="6" name="Title 5"/>
          <p:cNvSpPr>
            <a:spLocks noGrp="1"/>
          </p:cNvSpPr>
          <p:nvPr>
            <p:ph type="title"/>
          </p:nvPr>
        </p:nvSpPr>
        <p:spPr/>
        <p:txBody>
          <a:bodyPr/>
          <a:lstStyle/>
          <a:p>
            <a:r>
              <a:rPr lang="en-US" dirty="0"/>
              <a:t>TS – NJ Credits</a:t>
            </a:r>
          </a:p>
        </p:txBody>
      </p:sp>
    </p:spTree>
    <p:extLst>
      <p:ext uri="{BB962C8B-B14F-4D97-AF65-F5344CB8AC3E}">
        <p14:creationId xmlns:p14="http://schemas.microsoft.com/office/powerpoint/2010/main" val="3430246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13</a:t>
            </a:fld>
            <a:endParaRPr lang="en-US" altLang="en-US"/>
          </a:p>
        </p:txBody>
      </p:sp>
      <p:sp>
        <p:nvSpPr>
          <p:cNvPr id="4" name="Text Placeholder 3"/>
          <p:cNvSpPr>
            <a:spLocks noGrp="1"/>
          </p:cNvSpPr>
          <p:nvPr>
            <p:ph type="body" sz="quarter" idx="15"/>
          </p:nvPr>
        </p:nvSpPr>
        <p:spPr>
          <a:xfrm>
            <a:off x="1282700" y="1754188"/>
            <a:ext cx="9690099" cy="4022725"/>
          </a:xfrm>
        </p:spPr>
        <p:txBody>
          <a:bodyPr>
            <a:normAutofit/>
          </a:bodyPr>
          <a:lstStyle/>
          <a:p>
            <a:r>
              <a:rPr lang="en-US" sz="3000" dirty="0"/>
              <a:t>Credits available through NJ</a:t>
            </a:r>
          </a:p>
          <a:p>
            <a:pPr lvl="1"/>
            <a:r>
              <a:rPr lang="en-US" sz="2400" dirty="0"/>
              <a:t> </a:t>
            </a:r>
            <a:r>
              <a:rPr lang="en-US" dirty="0"/>
              <a:t>Credit for taxes paid to another state</a:t>
            </a:r>
          </a:p>
          <a:p>
            <a:pPr lvl="2"/>
            <a:r>
              <a:rPr lang="en-US" dirty="0"/>
              <a:t> See Special Topics documents on TaxPrep4Free.org Preparer page </a:t>
            </a:r>
            <a:endParaRPr lang="en-US" dirty="0" smtClean="0"/>
          </a:p>
          <a:p>
            <a:pPr lvl="1"/>
            <a:r>
              <a:rPr lang="en-US" smtClean="0"/>
              <a:t> Wounded </a:t>
            </a:r>
            <a:r>
              <a:rPr lang="en-US" dirty="0" smtClean="0"/>
              <a:t>Warrior </a:t>
            </a:r>
            <a:r>
              <a:rPr lang="en-US" smtClean="0"/>
              <a:t>Caregiver Credit</a:t>
            </a:r>
          </a:p>
          <a:p>
            <a:pPr lvl="1"/>
            <a:r>
              <a:rPr lang="en-US" dirty="0" smtClean="0"/>
              <a:t> </a:t>
            </a:r>
            <a:r>
              <a:rPr lang="en-US" dirty="0"/>
              <a:t>Sheltered workshop tax credit</a:t>
            </a:r>
          </a:p>
          <a:p>
            <a:pPr lvl="2"/>
            <a:r>
              <a:rPr lang="en-US" dirty="0">
                <a:solidFill>
                  <a:srgbClr val="FF0000"/>
                </a:solidFill>
              </a:rPr>
              <a:t> Out of Scope        </a:t>
            </a:r>
          </a:p>
        </p:txBody>
      </p:sp>
      <p:sp>
        <p:nvSpPr>
          <p:cNvPr id="6" name="Title 5"/>
          <p:cNvSpPr>
            <a:spLocks noGrp="1"/>
          </p:cNvSpPr>
          <p:nvPr>
            <p:ph type="title"/>
          </p:nvPr>
        </p:nvSpPr>
        <p:spPr/>
        <p:txBody>
          <a:bodyPr/>
          <a:lstStyle/>
          <a:p>
            <a:r>
              <a:rPr lang="en-US" dirty="0"/>
              <a:t>TS – NJ Credits</a:t>
            </a:r>
          </a:p>
        </p:txBody>
      </p:sp>
    </p:spTree>
    <p:extLst>
      <p:ext uri="{BB962C8B-B14F-4D97-AF65-F5344CB8AC3E}">
        <p14:creationId xmlns:p14="http://schemas.microsoft.com/office/powerpoint/2010/main" val="2846994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14</a:t>
            </a:fld>
            <a:endParaRPr lang="en-US" altLang="en-US"/>
          </a:p>
        </p:txBody>
      </p:sp>
      <p:sp>
        <p:nvSpPr>
          <p:cNvPr id="4" name="Text Placeholder 3"/>
          <p:cNvSpPr>
            <a:spLocks noGrp="1"/>
          </p:cNvSpPr>
          <p:nvPr>
            <p:ph type="body" sz="quarter" idx="15"/>
          </p:nvPr>
        </p:nvSpPr>
        <p:spPr>
          <a:xfrm>
            <a:off x="1282700" y="1754188"/>
            <a:ext cx="9842499" cy="4022725"/>
          </a:xfrm>
        </p:spPr>
        <p:txBody>
          <a:bodyPr>
            <a:normAutofit lnSpcReduction="10000"/>
          </a:bodyPr>
          <a:lstStyle/>
          <a:p>
            <a:r>
              <a:rPr lang="en-US" altLang="en-US" sz="3000" dirty="0"/>
              <a:t>From NJ1040 Instructions:</a:t>
            </a:r>
          </a:p>
          <a:p>
            <a:pPr lvl="1"/>
            <a:r>
              <a:rPr lang="en-US" altLang="en-US" sz="2600" dirty="0" smtClean="0"/>
              <a:t>“</a:t>
            </a:r>
            <a:r>
              <a:rPr lang="en-US" altLang="en-US" sz="2600" dirty="0"/>
              <a:t>When you purchase taxable items or services to be used in New Jersey but do not pay sales tax, you owe use tax. This commonly occurs when purchases are made on the Internet, by phone or mail order, or outside the State from sellers who do not collect New Jersey sales tax. The New Jersey use tax rate is the same as the sales tax </a:t>
            </a:r>
            <a:r>
              <a:rPr lang="en-US" altLang="en-US" sz="2600" dirty="0" smtClean="0"/>
              <a:t>rate. </a:t>
            </a:r>
            <a:r>
              <a:rPr lang="en-US" altLang="en-US" sz="2600" dirty="0"/>
              <a:t>If you paid sales tax to another state at a rate less than </a:t>
            </a:r>
            <a:r>
              <a:rPr lang="en-US" altLang="en-US" sz="2600" dirty="0" smtClean="0"/>
              <a:t>6.625% </a:t>
            </a:r>
            <a:r>
              <a:rPr lang="en-US" altLang="en-US" sz="2600" dirty="0"/>
              <a:t>on a purchase that would have been taxed in New Jersey, you owe use tax based on the difference between the two rates. …”</a:t>
            </a:r>
          </a:p>
          <a:p>
            <a:endParaRPr lang="en-US" dirty="0"/>
          </a:p>
        </p:txBody>
      </p:sp>
      <p:sp>
        <p:nvSpPr>
          <p:cNvPr id="6" name="Title 5"/>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a:t>
            </a:r>
            <a:r>
              <a:rPr lang="en-US" altLang="en-US" dirty="0" smtClean="0"/>
              <a:t>50</a:t>
            </a:r>
            <a:endParaRPr lang="en-US" dirty="0"/>
          </a:p>
        </p:txBody>
      </p:sp>
    </p:spTree>
    <p:extLst>
      <p:ext uri="{BB962C8B-B14F-4D97-AF65-F5344CB8AC3E}">
        <p14:creationId xmlns:p14="http://schemas.microsoft.com/office/powerpoint/2010/main" val="573581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15</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a:bodyPr>
          <a:lstStyle/>
          <a:p>
            <a:r>
              <a:rPr lang="en-US" altLang="en-US" dirty="0" smtClean="0"/>
              <a:t>If no sales tax paid, calculate 6.625% of total</a:t>
            </a:r>
            <a:endParaRPr lang="en-US" altLang="en-US" dirty="0"/>
          </a:p>
          <a:p>
            <a:r>
              <a:rPr lang="en-US" altLang="en-US" dirty="0" smtClean="0"/>
              <a:t>If </a:t>
            </a:r>
            <a:r>
              <a:rPr lang="en-US" altLang="en-US" dirty="0"/>
              <a:t>sales tax &lt; </a:t>
            </a:r>
            <a:r>
              <a:rPr lang="en-US" altLang="en-US" dirty="0" smtClean="0"/>
              <a:t>6.625% was </a:t>
            </a:r>
            <a:r>
              <a:rPr lang="en-US" altLang="en-US" dirty="0"/>
              <a:t>paid, </a:t>
            </a:r>
            <a:r>
              <a:rPr lang="en-US" altLang="en-US" dirty="0" smtClean="0"/>
              <a:t>calculate difference between tax paid and 6.625%</a:t>
            </a:r>
            <a:endParaRPr lang="en-US" altLang="en-US" dirty="0"/>
          </a:p>
          <a:p>
            <a:r>
              <a:rPr lang="en-US" altLang="en-US" dirty="0" smtClean="0"/>
              <a:t>See NJ instructions </a:t>
            </a:r>
            <a:r>
              <a:rPr lang="en-US" altLang="en-US" dirty="0" smtClean="0"/>
              <a:t>for NJ 1040 Line 50 </a:t>
            </a:r>
            <a:r>
              <a:rPr lang="en-US" altLang="en-US" dirty="0" smtClean="0"/>
              <a:t>for </a:t>
            </a:r>
            <a:r>
              <a:rPr lang="en-US" altLang="en-US" dirty="0"/>
              <a:t>more detail</a:t>
            </a:r>
          </a:p>
          <a:p>
            <a:r>
              <a:rPr lang="en-US" altLang="en-US" dirty="0" smtClean="0"/>
              <a:t>Enter </a:t>
            </a:r>
            <a:r>
              <a:rPr lang="en-US" altLang="en-US" dirty="0"/>
              <a:t>in </a:t>
            </a:r>
            <a:r>
              <a:rPr lang="en-US" altLang="en-US" dirty="0" smtClean="0"/>
              <a:t>Tax section of TS State section </a:t>
            </a:r>
            <a:endParaRPr lang="en-US" altLang="en-US" dirty="0"/>
          </a:p>
        </p:txBody>
      </p:sp>
      <p:sp>
        <p:nvSpPr>
          <p:cNvPr id="6" name="Title 5"/>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a:t>
            </a:r>
            <a:r>
              <a:rPr lang="en-US" altLang="en-US" dirty="0" smtClean="0"/>
              <a:t>50</a:t>
            </a:r>
            <a:endParaRPr lang="en-US" dirty="0"/>
          </a:p>
        </p:txBody>
      </p:sp>
    </p:spTree>
    <p:extLst>
      <p:ext uri="{BB962C8B-B14F-4D97-AF65-F5344CB8AC3E}">
        <p14:creationId xmlns:p14="http://schemas.microsoft.com/office/powerpoint/2010/main" val="2058154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51537707-39A7-40D5-AAE6-4AA2FD5C0E30}" type="slidenum">
              <a:rPr lang="en-US" altLang="en-US" smtClean="0"/>
              <a:pPr/>
              <a:t>16</a:t>
            </a:fld>
            <a:endParaRPr lang="en-US" altLang="en-US"/>
          </a:p>
        </p:txBody>
      </p:sp>
      <p:sp>
        <p:nvSpPr>
          <p:cNvPr id="4" name="Title 3"/>
          <p:cNvSpPr>
            <a:spLocks noGrp="1"/>
          </p:cNvSpPr>
          <p:nvPr>
            <p:ph type="title"/>
          </p:nvPr>
        </p:nvSpPr>
        <p:spPr/>
        <p:txBody>
          <a:bodyPr>
            <a:normAutofit fontScale="90000"/>
          </a:bodyPr>
          <a:lstStyle/>
          <a:p>
            <a:r>
              <a:rPr lang="en-US" altLang="en-US" dirty="0"/>
              <a:t>Use Tax Due on Out-of-State Purchases –</a:t>
            </a:r>
            <a:br>
              <a:rPr lang="en-US" altLang="en-US" dirty="0"/>
            </a:br>
            <a:r>
              <a:rPr lang="en-US" altLang="en-US" dirty="0"/>
              <a:t>NJ 1040 Line 50</a:t>
            </a:r>
            <a:endParaRPr lang="en-US" dirty="0"/>
          </a:p>
        </p:txBody>
      </p:sp>
      <p:pic>
        <p:nvPicPr>
          <p:cNvPr id="5" name="Picture 4"/>
          <p:cNvPicPr>
            <a:picLocks noChangeAspect="1"/>
          </p:cNvPicPr>
          <p:nvPr/>
        </p:nvPicPr>
        <p:blipFill>
          <a:blip r:embed="rId2"/>
          <a:stretch>
            <a:fillRect/>
          </a:stretch>
        </p:blipFill>
        <p:spPr>
          <a:xfrm>
            <a:off x="1371600" y="1864623"/>
            <a:ext cx="10058400" cy="3686309"/>
          </a:xfrm>
          <a:prstGeom prst="rect">
            <a:avLst/>
          </a:prstGeom>
        </p:spPr>
      </p:pic>
      <p:sp>
        <p:nvSpPr>
          <p:cNvPr id="6" name="TextBox 5"/>
          <p:cNvSpPr txBox="1"/>
          <p:nvPr/>
        </p:nvSpPr>
        <p:spPr>
          <a:xfrm>
            <a:off x="2590800" y="5181600"/>
            <a:ext cx="5181600" cy="369332"/>
          </a:xfrm>
          <a:prstGeom prst="rect">
            <a:avLst/>
          </a:prstGeom>
          <a:solidFill>
            <a:schemeClr val="tx2">
              <a:lumMod val="40000"/>
              <a:lumOff val="60000"/>
            </a:schemeClr>
          </a:solidFill>
        </p:spPr>
        <p:txBody>
          <a:bodyPr wrap="square" rtlCol="0">
            <a:spAutoFit/>
          </a:bodyPr>
          <a:lstStyle/>
          <a:p>
            <a:r>
              <a:rPr lang="en-US" dirty="0" smtClean="0"/>
              <a:t>Enter Use Tax Due</a:t>
            </a:r>
            <a:endParaRPr lang="en-US" dirty="0"/>
          </a:p>
        </p:txBody>
      </p:sp>
      <p:cxnSp>
        <p:nvCxnSpPr>
          <p:cNvPr id="8" name="Straight Arrow Connector 7"/>
          <p:cNvCxnSpPr>
            <a:stCxn id="6" idx="1"/>
          </p:cNvCxnSpPr>
          <p:nvPr/>
        </p:nvCxnSpPr>
        <p:spPr>
          <a:xfrm flipH="1" flipV="1">
            <a:off x="1752600" y="5105400"/>
            <a:ext cx="838200" cy="2608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377761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17</a:t>
            </a:fld>
            <a:endParaRPr lang="en-US" altLang="en-US"/>
          </a:p>
        </p:txBody>
      </p:sp>
      <p:sp>
        <p:nvSpPr>
          <p:cNvPr id="4" name="Text Placeholder 3"/>
          <p:cNvSpPr>
            <a:spLocks noGrp="1"/>
          </p:cNvSpPr>
          <p:nvPr>
            <p:ph type="body" sz="quarter" idx="15"/>
          </p:nvPr>
        </p:nvSpPr>
        <p:spPr>
          <a:xfrm>
            <a:off x="1282700" y="1754188"/>
            <a:ext cx="9690099" cy="4022725"/>
          </a:xfrm>
        </p:spPr>
        <p:txBody>
          <a:bodyPr/>
          <a:lstStyle/>
          <a:p>
            <a:r>
              <a:rPr lang="en-US" dirty="0" smtClean="0"/>
              <a:t>State return has the same four options as federal</a:t>
            </a:r>
          </a:p>
          <a:p>
            <a:pPr lvl="1"/>
            <a:r>
              <a:rPr lang="en-US" dirty="0" smtClean="0"/>
              <a:t>Paper </a:t>
            </a:r>
            <a:r>
              <a:rPr lang="en-US" dirty="0" smtClean="0"/>
              <a:t>return with paper check</a:t>
            </a:r>
            <a:endParaRPr lang="en-US" dirty="0" smtClean="0"/>
          </a:p>
          <a:p>
            <a:pPr lvl="1"/>
            <a:r>
              <a:rPr lang="en-US" dirty="0" smtClean="0"/>
              <a:t>E-file with paper </a:t>
            </a:r>
            <a:r>
              <a:rPr lang="en-US" dirty="0" smtClean="0"/>
              <a:t>check </a:t>
            </a:r>
          </a:p>
          <a:p>
            <a:pPr lvl="1"/>
            <a:r>
              <a:rPr lang="en-US" dirty="0" smtClean="0"/>
              <a:t>Paper return with direct deposit</a:t>
            </a:r>
          </a:p>
          <a:p>
            <a:pPr lvl="1"/>
            <a:r>
              <a:rPr lang="en-US" dirty="0" smtClean="0"/>
              <a:t>E-file </a:t>
            </a:r>
            <a:r>
              <a:rPr lang="en-US" dirty="0" smtClean="0"/>
              <a:t>with direct </a:t>
            </a:r>
            <a:r>
              <a:rPr lang="en-US" dirty="0" smtClean="0"/>
              <a:t>deposit</a:t>
            </a:r>
            <a:endParaRPr lang="en-US" dirty="0"/>
          </a:p>
        </p:txBody>
      </p:sp>
      <p:sp>
        <p:nvSpPr>
          <p:cNvPr id="6" name="Title 5"/>
          <p:cNvSpPr>
            <a:spLocks noGrp="1"/>
          </p:cNvSpPr>
          <p:nvPr>
            <p:ph type="title"/>
          </p:nvPr>
        </p:nvSpPr>
        <p:spPr/>
        <p:txBody>
          <a:bodyPr>
            <a:normAutofit/>
          </a:bodyPr>
          <a:lstStyle/>
          <a:p>
            <a:r>
              <a:rPr lang="en-US" altLang="en-US" dirty="0"/>
              <a:t>TS –</a:t>
            </a:r>
            <a:r>
              <a:rPr lang="en-US" altLang="en-US" b="0" dirty="0"/>
              <a:t> NJ Refund </a:t>
            </a:r>
            <a:r>
              <a:rPr lang="en-US" altLang="en-US" b="0" dirty="0" smtClean="0"/>
              <a:t>Options</a:t>
            </a:r>
            <a:endParaRPr lang="en-US" dirty="0"/>
          </a:p>
        </p:txBody>
      </p:sp>
    </p:spTree>
    <p:extLst>
      <p:ext uri="{BB962C8B-B14F-4D97-AF65-F5344CB8AC3E}">
        <p14:creationId xmlns:p14="http://schemas.microsoft.com/office/powerpoint/2010/main" val="2605312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18</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a:bodyPr>
          <a:lstStyle/>
          <a:p>
            <a:r>
              <a:rPr lang="en-US" dirty="0" smtClean="0"/>
              <a:t>Can </a:t>
            </a:r>
            <a:r>
              <a:rPr lang="en-US" dirty="0"/>
              <a:t>choose to apply all or part of current year’s </a:t>
            </a:r>
            <a:r>
              <a:rPr lang="en-US" dirty="0" smtClean="0"/>
              <a:t>NJ refund </a:t>
            </a:r>
            <a:r>
              <a:rPr lang="en-US" dirty="0"/>
              <a:t>to next year’s </a:t>
            </a:r>
            <a:r>
              <a:rPr lang="en-US" dirty="0" smtClean="0"/>
              <a:t>NJ taxes</a:t>
            </a:r>
            <a:endParaRPr lang="en-US" dirty="0"/>
          </a:p>
          <a:p>
            <a:pPr lvl="1"/>
            <a:r>
              <a:rPr lang="en-US" dirty="0" smtClean="0"/>
              <a:t>Enter </a:t>
            </a:r>
            <a:r>
              <a:rPr lang="en-US" dirty="0"/>
              <a:t>in </a:t>
            </a:r>
            <a:r>
              <a:rPr lang="en-US" altLang="en-US" dirty="0"/>
              <a:t>State section \ Edit \ Enter Myself \ Payments </a:t>
            </a:r>
            <a:r>
              <a:rPr lang="en-US" dirty="0" smtClean="0"/>
              <a:t>TaxSlayer </a:t>
            </a:r>
            <a:r>
              <a:rPr lang="en-US" dirty="0"/>
              <a:t>will populate amount to be applied to next </a:t>
            </a:r>
            <a:r>
              <a:rPr lang="en-US" dirty="0" smtClean="0"/>
              <a:t>year’s taxes </a:t>
            </a:r>
            <a:r>
              <a:rPr lang="en-US" dirty="0" smtClean="0"/>
              <a:t>and </a:t>
            </a:r>
            <a:r>
              <a:rPr lang="en-US" dirty="0"/>
              <a:t>re-calculate amount of refund taxpayer will receive this </a:t>
            </a:r>
            <a:r>
              <a:rPr lang="en-US" dirty="0" smtClean="0"/>
              <a:t>year </a:t>
            </a:r>
            <a:endParaRPr lang="en-US" dirty="0"/>
          </a:p>
        </p:txBody>
      </p:sp>
      <p:sp>
        <p:nvSpPr>
          <p:cNvPr id="6" name="Title 5"/>
          <p:cNvSpPr>
            <a:spLocks noGrp="1"/>
          </p:cNvSpPr>
          <p:nvPr>
            <p:ph type="title"/>
          </p:nvPr>
        </p:nvSpPr>
        <p:spPr/>
        <p:txBody>
          <a:bodyPr/>
          <a:lstStyle/>
          <a:p>
            <a:r>
              <a:rPr lang="en-US" altLang="en-US" dirty="0" smtClean="0"/>
              <a:t>NJ Refunds </a:t>
            </a:r>
            <a:r>
              <a:rPr lang="en-US" altLang="en-US" dirty="0"/>
              <a:t>Applied to Next Year’s Taxes</a:t>
            </a:r>
            <a:endParaRPr lang="en-US" dirty="0"/>
          </a:p>
        </p:txBody>
      </p:sp>
    </p:spTree>
    <p:extLst>
      <p:ext uri="{BB962C8B-B14F-4D97-AF65-F5344CB8AC3E}">
        <p14:creationId xmlns:p14="http://schemas.microsoft.com/office/powerpoint/2010/main" val="1007743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19</a:t>
            </a:fld>
            <a:endParaRPr lang="en-US" altLang="en-US"/>
          </a:p>
        </p:txBody>
      </p:sp>
      <p:sp>
        <p:nvSpPr>
          <p:cNvPr id="4" name="Text Placeholder 3"/>
          <p:cNvSpPr>
            <a:spLocks noGrp="1"/>
          </p:cNvSpPr>
          <p:nvPr>
            <p:ph type="body" sz="quarter" idx="15"/>
          </p:nvPr>
        </p:nvSpPr>
        <p:spPr>
          <a:xfrm>
            <a:off x="1282700" y="1828833"/>
            <a:ext cx="9766299" cy="4022725"/>
          </a:xfrm>
        </p:spPr>
        <p:txBody>
          <a:bodyPr>
            <a:normAutofit fontScale="92500" lnSpcReduction="20000"/>
          </a:bodyPr>
          <a:lstStyle/>
          <a:p>
            <a:r>
              <a:rPr lang="en-US" altLang="en-US" dirty="0"/>
              <a:t>Check or money order – send </a:t>
            </a:r>
            <a:r>
              <a:rPr lang="en-US" altLang="en-US" dirty="0" smtClean="0"/>
              <a:t>NJ-1040V </a:t>
            </a:r>
            <a:r>
              <a:rPr lang="en-US" altLang="en-US" dirty="0"/>
              <a:t>voucher with payment</a:t>
            </a:r>
          </a:p>
          <a:p>
            <a:r>
              <a:rPr lang="en-US" altLang="en-US" dirty="0"/>
              <a:t> Electronic funds transfer (direct debit)</a:t>
            </a:r>
          </a:p>
          <a:p>
            <a:pPr lvl="1"/>
            <a:r>
              <a:rPr lang="en-US" altLang="en-US" sz="3200" dirty="0"/>
              <a:t> </a:t>
            </a:r>
            <a:r>
              <a:rPr lang="en-US" altLang="en-US" dirty="0"/>
              <a:t>File return immediately &amp; specify date for </a:t>
            </a:r>
            <a:r>
              <a:rPr lang="en-US" altLang="en-US" dirty="0" smtClean="0"/>
              <a:t>transfer of funds</a:t>
            </a:r>
            <a:endParaRPr lang="en-US" altLang="en-US" dirty="0"/>
          </a:p>
          <a:p>
            <a:r>
              <a:rPr lang="en-US" altLang="en-US" dirty="0"/>
              <a:t> Credit card (additional fee) </a:t>
            </a:r>
            <a:endParaRPr lang="en-US" altLang="en-US" dirty="0" smtClean="0"/>
          </a:p>
          <a:p>
            <a:pPr lvl="1"/>
            <a:r>
              <a:rPr lang="en-US" dirty="0" smtClean="0"/>
              <a:t>American Express, Discover, MasterCard, VISA</a:t>
            </a:r>
          </a:p>
          <a:p>
            <a:pPr lvl="1"/>
            <a:r>
              <a:rPr lang="en-US" dirty="0" smtClean="0"/>
              <a:t>Available on NJ Division of Taxation website, by phone, at Regional Information Center</a:t>
            </a:r>
            <a:endParaRPr lang="en-US" dirty="0"/>
          </a:p>
        </p:txBody>
      </p:sp>
      <p:sp>
        <p:nvSpPr>
          <p:cNvPr id="6" name="Title 5"/>
          <p:cNvSpPr>
            <a:spLocks noGrp="1"/>
          </p:cNvSpPr>
          <p:nvPr>
            <p:ph type="title"/>
          </p:nvPr>
        </p:nvSpPr>
        <p:spPr/>
        <p:txBody>
          <a:bodyPr>
            <a:normAutofit/>
          </a:bodyPr>
          <a:lstStyle/>
          <a:p>
            <a:r>
              <a:rPr lang="en-US" altLang="en-US" dirty="0"/>
              <a:t>Amount Owed:  </a:t>
            </a:r>
            <a:r>
              <a:rPr lang="en-US" altLang="en-US" dirty="0" smtClean="0"/>
              <a:t>NJ Payment </a:t>
            </a:r>
            <a:r>
              <a:rPr lang="en-US" altLang="en-US" dirty="0"/>
              <a:t>Options</a:t>
            </a:r>
            <a:endParaRPr lang="en-US" dirty="0"/>
          </a:p>
        </p:txBody>
      </p:sp>
    </p:spTree>
    <p:extLst>
      <p:ext uri="{BB962C8B-B14F-4D97-AF65-F5344CB8AC3E}">
        <p14:creationId xmlns:p14="http://schemas.microsoft.com/office/powerpoint/2010/main" val="3439751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2</a:t>
            </a:fld>
            <a:endParaRPr lang="en-US" altLang="en-US" dirty="0"/>
          </a:p>
        </p:txBody>
      </p:sp>
      <p:sp>
        <p:nvSpPr>
          <p:cNvPr id="4" name="Text Placeholder 3"/>
          <p:cNvSpPr>
            <a:spLocks noGrp="1"/>
          </p:cNvSpPr>
          <p:nvPr>
            <p:ph type="body" sz="quarter" idx="15"/>
          </p:nvPr>
        </p:nvSpPr>
        <p:spPr>
          <a:xfrm>
            <a:off x="1282700" y="1524000"/>
            <a:ext cx="9535494" cy="4419600"/>
          </a:xfrm>
        </p:spPr>
        <p:txBody>
          <a:bodyPr>
            <a:noAutofit/>
          </a:bodyPr>
          <a:lstStyle/>
          <a:p>
            <a:r>
              <a:rPr lang="en-US" dirty="0"/>
              <a:t>Most information on NJ return is already filled in by the time you finish </a:t>
            </a:r>
            <a:r>
              <a:rPr lang="en-US" dirty="0" smtClean="0"/>
              <a:t>federal </a:t>
            </a:r>
            <a:r>
              <a:rPr lang="en-US" dirty="0"/>
              <a:t>return</a:t>
            </a:r>
          </a:p>
          <a:p>
            <a:pPr lvl="1"/>
            <a:r>
              <a:rPr lang="en-US" dirty="0" smtClean="0"/>
              <a:t>Most </a:t>
            </a:r>
            <a:r>
              <a:rPr lang="en-US" dirty="0"/>
              <a:t>fields are automatically calculated from Federal entries </a:t>
            </a:r>
          </a:p>
          <a:p>
            <a:pPr lvl="1"/>
            <a:r>
              <a:rPr lang="en-US" dirty="0" smtClean="0"/>
              <a:t>Sometimes </a:t>
            </a:r>
            <a:r>
              <a:rPr lang="en-US" dirty="0"/>
              <a:t>you must signify special NJ tax treatment by using fields on Federal screens</a:t>
            </a:r>
          </a:p>
          <a:p>
            <a:pPr lvl="2">
              <a:buClr>
                <a:srgbClr val="C00000"/>
              </a:buClr>
            </a:pPr>
            <a:r>
              <a:rPr lang="en-US" sz="2800" dirty="0" smtClean="0"/>
              <a:t>For example, the </a:t>
            </a:r>
            <a:r>
              <a:rPr lang="en-US" sz="2800" dirty="0"/>
              <a:t>amount of interest on US Savings Bonds </a:t>
            </a:r>
            <a:r>
              <a:rPr lang="en-US" sz="2800" dirty="0" smtClean="0"/>
              <a:t>to be </a:t>
            </a:r>
            <a:r>
              <a:rPr lang="en-US" sz="2800" dirty="0"/>
              <a:t>subtracted from state income </a:t>
            </a:r>
            <a:r>
              <a:rPr lang="en-US" sz="2800" dirty="0" smtClean="0"/>
              <a:t>is entered </a:t>
            </a:r>
            <a:r>
              <a:rPr lang="en-US" sz="2800" dirty="0"/>
              <a:t>on </a:t>
            </a:r>
            <a:r>
              <a:rPr lang="en-US" sz="2800" dirty="0" smtClean="0"/>
              <a:t>Federal </a:t>
            </a:r>
            <a:r>
              <a:rPr lang="en-US" sz="2800" dirty="0" smtClean="0"/>
              <a:t>interest </a:t>
            </a:r>
            <a:r>
              <a:rPr lang="en-US" sz="2800" dirty="0"/>
              <a:t>screen</a:t>
            </a:r>
          </a:p>
          <a:p>
            <a:endParaRPr lang="en-US" sz="2800" dirty="0"/>
          </a:p>
        </p:txBody>
      </p:sp>
      <p:sp>
        <p:nvSpPr>
          <p:cNvPr id="6" name="Title 5"/>
          <p:cNvSpPr>
            <a:spLocks noGrp="1"/>
          </p:cNvSpPr>
          <p:nvPr>
            <p:ph type="title"/>
          </p:nvPr>
        </p:nvSpPr>
        <p:spPr/>
        <p:txBody>
          <a:bodyPr>
            <a:normAutofit/>
          </a:bodyPr>
          <a:lstStyle/>
          <a:p>
            <a:r>
              <a:rPr lang="en-US" dirty="0" smtClean="0"/>
              <a:t>Finishing the NJ </a:t>
            </a:r>
            <a:r>
              <a:rPr lang="en-US" dirty="0"/>
              <a:t>Return </a:t>
            </a:r>
          </a:p>
        </p:txBody>
      </p:sp>
    </p:spTree>
    <p:extLst>
      <p:ext uri="{BB962C8B-B14F-4D97-AF65-F5344CB8AC3E}">
        <p14:creationId xmlns:p14="http://schemas.microsoft.com/office/powerpoint/2010/main" val="1415830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20</a:t>
            </a:fld>
            <a:endParaRPr lang="en-US" altLang="en-US"/>
          </a:p>
        </p:txBody>
      </p:sp>
      <p:sp>
        <p:nvSpPr>
          <p:cNvPr id="4" name="Text Placeholder 3"/>
          <p:cNvSpPr>
            <a:spLocks noGrp="1"/>
          </p:cNvSpPr>
          <p:nvPr>
            <p:ph type="body" sz="quarter" idx="15"/>
          </p:nvPr>
        </p:nvSpPr>
        <p:spPr>
          <a:xfrm>
            <a:off x="1282700" y="1754188"/>
            <a:ext cx="9535493" cy="4022725"/>
          </a:xfrm>
        </p:spPr>
        <p:txBody>
          <a:bodyPr>
            <a:normAutofit/>
          </a:bodyPr>
          <a:lstStyle/>
          <a:p>
            <a:r>
              <a:rPr lang="en-US" altLang="en-US" dirty="0"/>
              <a:t>TaxSlayer will issue a warning during e-file process if taxpayer may owe penalty (i.e. - </a:t>
            </a:r>
            <a:r>
              <a:rPr lang="en-US" altLang="en-US" dirty="0" smtClean="0"/>
              <a:t>owes </a:t>
            </a:r>
            <a:r>
              <a:rPr lang="en-US" altLang="en-US" dirty="0"/>
              <a:t>an amount greater than </a:t>
            </a:r>
            <a:r>
              <a:rPr lang="en-US" altLang="en-US" dirty="0" smtClean="0"/>
              <a:t>$</a:t>
            </a:r>
            <a:r>
              <a:rPr lang="en-US" altLang="en-US" dirty="0"/>
              <a:t>400 </a:t>
            </a:r>
            <a:r>
              <a:rPr lang="en-US" altLang="en-US" dirty="0" smtClean="0"/>
              <a:t>for </a:t>
            </a:r>
            <a:r>
              <a:rPr lang="en-US" altLang="en-US" dirty="0" smtClean="0"/>
              <a:t>N)J </a:t>
            </a:r>
            <a:endParaRPr lang="en-US" altLang="en-US" dirty="0"/>
          </a:p>
          <a:p>
            <a:pPr lvl="1"/>
            <a:r>
              <a:rPr lang="en-US" altLang="en-US" dirty="0" smtClean="0"/>
              <a:t>Alert </a:t>
            </a:r>
            <a:r>
              <a:rPr lang="en-US" altLang="en-US" dirty="0"/>
              <a:t>taxpayer that they may receive a letter from </a:t>
            </a:r>
            <a:r>
              <a:rPr lang="en-US" altLang="en-US" dirty="0" smtClean="0"/>
              <a:t> </a:t>
            </a:r>
            <a:r>
              <a:rPr lang="en-US" altLang="en-US" dirty="0"/>
              <a:t>NJ</a:t>
            </a:r>
          </a:p>
          <a:p>
            <a:pPr lvl="1"/>
            <a:r>
              <a:rPr lang="en-US" altLang="en-US" dirty="0" smtClean="0"/>
              <a:t>Make </a:t>
            </a:r>
            <a:r>
              <a:rPr lang="en-US" altLang="en-US" dirty="0"/>
              <a:t>a note that alert was given to taxpayer in Intake/Interview sheet notes section and in TaxSlayer notes</a:t>
            </a:r>
          </a:p>
          <a:p>
            <a:endParaRPr lang="en-US" dirty="0"/>
          </a:p>
        </p:txBody>
      </p:sp>
      <p:sp>
        <p:nvSpPr>
          <p:cNvPr id="6" name="Title 5"/>
          <p:cNvSpPr>
            <a:spLocks noGrp="1"/>
          </p:cNvSpPr>
          <p:nvPr>
            <p:ph type="title"/>
          </p:nvPr>
        </p:nvSpPr>
        <p:spPr/>
        <p:txBody>
          <a:bodyPr/>
          <a:lstStyle/>
          <a:p>
            <a:r>
              <a:rPr lang="en-US" altLang="en-US" dirty="0"/>
              <a:t>Tax Penalty for Underpayment of </a:t>
            </a:r>
            <a:r>
              <a:rPr lang="en-US" altLang="en-US" dirty="0" smtClean="0"/>
              <a:t>NJ Taxes</a:t>
            </a:r>
            <a:endParaRPr lang="en-US" dirty="0"/>
          </a:p>
        </p:txBody>
      </p:sp>
    </p:spTree>
    <p:extLst>
      <p:ext uri="{BB962C8B-B14F-4D97-AF65-F5344CB8AC3E}">
        <p14:creationId xmlns:p14="http://schemas.microsoft.com/office/powerpoint/2010/main" val="167134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21</a:t>
            </a:fld>
            <a:endParaRPr lang="en-US" altLang="en-US"/>
          </a:p>
        </p:txBody>
      </p:sp>
      <p:sp>
        <p:nvSpPr>
          <p:cNvPr id="4" name="Text Placeholder 3"/>
          <p:cNvSpPr>
            <a:spLocks noGrp="1"/>
          </p:cNvSpPr>
          <p:nvPr>
            <p:ph type="body" sz="quarter" idx="15"/>
          </p:nvPr>
        </p:nvSpPr>
        <p:spPr>
          <a:xfrm>
            <a:off x="1282700" y="1447800"/>
            <a:ext cx="9535493" cy="4817504"/>
          </a:xfrm>
        </p:spPr>
        <p:txBody>
          <a:bodyPr>
            <a:normAutofit fontScale="92500" lnSpcReduction="10000"/>
          </a:bodyPr>
          <a:lstStyle/>
          <a:p>
            <a:r>
              <a:rPr lang="en-US" altLang="en-US" dirty="0"/>
              <a:t>Taxpayer tax liability in current year more than what was withheld and/or paid in advance     </a:t>
            </a:r>
            <a:r>
              <a:rPr lang="en-US" altLang="en-US" b="1" dirty="0"/>
              <a:t>AND</a:t>
            </a:r>
          </a:p>
          <a:p>
            <a:r>
              <a:rPr lang="en-US" altLang="en-US" dirty="0" smtClean="0"/>
              <a:t>Taxpayer </a:t>
            </a:r>
            <a:r>
              <a:rPr lang="en-US" altLang="en-US" dirty="0"/>
              <a:t>expects to owe for next year more than </a:t>
            </a:r>
            <a:r>
              <a:rPr lang="en-US" altLang="en-US" dirty="0" smtClean="0"/>
              <a:t>$</a:t>
            </a:r>
            <a:r>
              <a:rPr lang="en-US" altLang="en-US" dirty="0"/>
              <a:t>400 </a:t>
            </a:r>
            <a:r>
              <a:rPr lang="en-US" altLang="en-US" dirty="0" smtClean="0"/>
              <a:t>to NJ </a:t>
            </a:r>
            <a:r>
              <a:rPr lang="en-US" altLang="en-US" dirty="0"/>
              <a:t>after subtracting tax withheld &amp; tax credits from tax liability    </a:t>
            </a:r>
            <a:r>
              <a:rPr lang="en-US" altLang="en-US" b="1" dirty="0"/>
              <a:t>AND</a:t>
            </a:r>
          </a:p>
          <a:p>
            <a:r>
              <a:rPr lang="en-US" altLang="en-US" dirty="0" smtClean="0"/>
              <a:t>Taxpayer </a:t>
            </a:r>
            <a:r>
              <a:rPr lang="en-US" altLang="en-US" dirty="0"/>
              <a:t>expects next year’s tax withheld to be less than:</a:t>
            </a:r>
          </a:p>
          <a:p>
            <a:pPr lvl="1"/>
            <a:r>
              <a:rPr lang="en-US" altLang="en-US" sz="2600" dirty="0"/>
              <a:t> </a:t>
            </a:r>
            <a:r>
              <a:rPr lang="en-US" altLang="en-US" sz="2400" dirty="0"/>
              <a:t>90% of the tax liability on next year’s return, or</a:t>
            </a:r>
          </a:p>
          <a:p>
            <a:pPr lvl="1"/>
            <a:r>
              <a:rPr lang="en-US" altLang="en-US" sz="2400" dirty="0"/>
              <a:t>100% of tax liability shown on current year’s return</a:t>
            </a:r>
          </a:p>
          <a:p>
            <a:r>
              <a:rPr lang="en-US" altLang="en-US" sz="2600" dirty="0"/>
              <a:t> </a:t>
            </a:r>
            <a:r>
              <a:rPr lang="en-US" altLang="en-US" dirty="0"/>
              <a:t>Estimated taxes required if taxpayer is self-employed</a:t>
            </a:r>
          </a:p>
        </p:txBody>
      </p:sp>
      <p:sp>
        <p:nvSpPr>
          <p:cNvPr id="6" name="Title 5"/>
          <p:cNvSpPr>
            <a:spLocks noGrp="1"/>
          </p:cNvSpPr>
          <p:nvPr>
            <p:ph type="title"/>
          </p:nvPr>
        </p:nvSpPr>
        <p:spPr/>
        <p:txBody>
          <a:bodyPr>
            <a:normAutofit fontScale="90000"/>
          </a:bodyPr>
          <a:lstStyle/>
          <a:p>
            <a:r>
              <a:rPr lang="en-US" altLang="en-US" dirty="0"/>
              <a:t>Conditions When Estimated Tax Payments are Required for Next Year</a:t>
            </a:r>
            <a:endParaRPr lang="en-US" dirty="0"/>
          </a:p>
        </p:txBody>
      </p:sp>
    </p:spTree>
    <p:extLst>
      <p:ext uri="{BB962C8B-B14F-4D97-AF65-F5344CB8AC3E}">
        <p14:creationId xmlns:p14="http://schemas.microsoft.com/office/powerpoint/2010/main" val="1993808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3</a:t>
            </a:fld>
            <a:endParaRPr lang="en-US" altLang="en-US" dirty="0"/>
          </a:p>
        </p:txBody>
      </p:sp>
      <p:sp>
        <p:nvSpPr>
          <p:cNvPr id="4" name="Text Placeholder 3"/>
          <p:cNvSpPr>
            <a:spLocks noGrp="1"/>
          </p:cNvSpPr>
          <p:nvPr>
            <p:ph type="body" sz="quarter" idx="15"/>
          </p:nvPr>
        </p:nvSpPr>
        <p:spPr>
          <a:xfrm>
            <a:off x="1282700" y="1754188"/>
            <a:ext cx="9994900" cy="4511116"/>
          </a:xfrm>
        </p:spPr>
        <p:txBody>
          <a:bodyPr>
            <a:normAutofit fontScale="55000" lnSpcReduction="20000"/>
          </a:bodyPr>
          <a:lstStyle/>
          <a:p>
            <a:r>
              <a:rPr lang="en-US" sz="5100" dirty="0" smtClean="0"/>
              <a:t>In </a:t>
            </a:r>
            <a:r>
              <a:rPr lang="en-US" sz="5100" dirty="0"/>
              <a:t>certain cases, you should have </a:t>
            </a:r>
            <a:r>
              <a:rPr lang="en-US" sz="5100" dirty="0" smtClean="0"/>
              <a:t>captured </a:t>
            </a:r>
            <a:r>
              <a:rPr lang="en-US" sz="5100" dirty="0"/>
              <a:t>specific information on the NJ Checklist as you were entering data in Federal section so that you would not forget to enter necessary adjustments now that you are up to </a:t>
            </a:r>
            <a:r>
              <a:rPr lang="en-US" sz="5100" dirty="0" smtClean="0"/>
              <a:t>TS State section </a:t>
            </a:r>
          </a:p>
          <a:p>
            <a:pPr lvl="1"/>
            <a:r>
              <a:rPr lang="en-US" sz="4500" dirty="0" smtClean="0"/>
              <a:t>For example, property taxes, military pension</a:t>
            </a:r>
          </a:p>
          <a:p>
            <a:r>
              <a:rPr lang="en-US" sz="5100" dirty="0" smtClean="0"/>
              <a:t>There </a:t>
            </a:r>
            <a:r>
              <a:rPr lang="en-US" sz="5100" dirty="0"/>
              <a:t>are a few situations which are unique to NJ so they will also require entry in the </a:t>
            </a:r>
            <a:r>
              <a:rPr lang="en-US" sz="5100" dirty="0" smtClean="0"/>
              <a:t>TS State </a:t>
            </a:r>
            <a:r>
              <a:rPr lang="en-US" sz="5100" dirty="0"/>
              <a:t>section </a:t>
            </a:r>
          </a:p>
          <a:p>
            <a:pPr lvl="1"/>
            <a:r>
              <a:rPr lang="en-US" dirty="0"/>
              <a:t> </a:t>
            </a:r>
            <a:r>
              <a:rPr lang="en-US" sz="4500" dirty="0"/>
              <a:t>Use tax due on out-of-state purchases</a:t>
            </a:r>
          </a:p>
          <a:p>
            <a:pPr lvl="1"/>
            <a:r>
              <a:rPr lang="en-US" sz="4500" dirty="0"/>
              <a:t> Rent</a:t>
            </a:r>
          </a:p>
          <a:p>
            <a:pPr lvl="1"/>
            <a:r>
              <a:rPr lang="en-US" sz="4500" dirty="0"/>
              <a:t> NJ refund to apply to next </a:t>
            </a:r>
            <a:r>
              <a:rPr lang="en-US" sz="4500" dirty="0" smtClean="0"/>
              <a:t>year’s </a:t>
            </a:r>
            <a:r>
              <a:rPr lang="en-US" sz="4500" dirty="0"/>
              <a:t>return</a:t>
            </a:r>
          </a:p>
          <a:p>
            <a:pPr lvl="1"/>
            <a:r>
              <a:rPr lang="en-US" sz="4500" dirty="0"/>
              <a:t> NJ estimated payment vouchers</a:t>
            </a:r>
          </a:p>
        </p:txBody>
      </p:sp>
      <p:sp>
        <p:nvSpPr>
          <p:cNvPr id="6" name="Title 5"/>
          <p:cNvSpPr>
            <a:spLocks noGrp="1"/>
          </p:cNvSpPr>
          <p:nvPr>
            <p:ph type="title"/>
          </p:nvPr>
        </p:nvSpPr>
        <p:spPr/>
        <p:txBody>
          <a:bodyPr/>
          <a:lstStyle/>
          <a:p>
            <a:r>
              <a:rPr lang="en-US" dirty="0"/>
              <a:t>Entries in the TaxSlayer State Section</a:t>
            </a:r>
          </a:p>
        </p:txBody>
      </p:sp>
    </p:spTree>
    <p:extLst>
      <p:ext uri="{BB962C8B-B14F-4D97-AF65-F5344CB8AC3E}">
        <p14:creationId xmlns:p14="http://schemas.microsoft.com/office/powerpoint/2010/main" val="1647336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EA551067-745F-4EE0-8E6F-CC460D70CD53}" type="slidenum">
              <a:rPr lang="en-US" altLang="en-US" smtClean="0"/>
              <a:pPr/>
              <a:t>4</a:t>
            </a:fld>
            <a:endParaRPr lang="en-US" altLang="en-US" dirty="0"/>
          </a:p>
        </p:txBody>
      </p:sp>
      <p:sp>
        <p:nvSpPr>
          <p:cNvPr id="4" name="Title 3"/>
          <p:cNvSpPr>
            <a:spLocks noGrp="1"/>
          </p:cNvSpPr>
          <p:nvPr>
            <p:ph type="title"/>
          </p:nvPr>
        </p:nvSpPr>
        <p:spPr/>
        <p:txBody>
          <a:bodyPr/>
          <a:lstStyle/>
          <a:p>
            <a:r>
              <a:rPr lang="en-US" dirty="0" smtClean="0"/>
              <a:t>TS </a:t>
            </a:r>
            <a:r>
              <a:rPr lang="en-US" dirty="0"/>
              <a:t>– State Section Menu</a:t>
            </a:r>
          </a:p>
        </p:txBody>
      </p:sp>
      <p:pic>
        <p:nvPicPr>
          <p:cNvPr id="5" name="Content Placeholder 5"/>
          <p:cNvPicPr>
            <a:picLocks noChangeAspect="1"/>
          </p:cNvPicPr>
          <p:nvPr/>
        </p:nvPicPr>
        <p:blipFill>
          <a:blip r:embed="rId2"/>
          <a:stretch>
            <a:fillRect/>
          </a:stretch>
        </p:blipFill>
        <p:spPr>
          <a:xfrm>
            <a:off x="1050137" y="1559955"/>
            <a:ext cx="7448550" cy="4705350"/>
          </a:xfrm>
          <a:prstGeom prst="rect">
            <a:avLst/>
          </a:prstGeom>
        </p:spPr>
      </p:pic>
    </p:spTree>
    <p:extLst>
      <p:ext uri="{BB962C8B-B14F-4D97-AF65-F5344CB8AC3E}">
        <p14:creationId xmlns:p14="http://schemas.microsoft.com/office/powerpoint/2010/main" val="361986855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5</a:t>
            </a:fld>
            <a:endParaRPr lang="en-US" altLang="en-US" dirty="0"/>
          </a:p>
        </p:txBody>
      </p:sp>
      <p:sp>
        <p:nvSpPr>
          <p:cNvPr id="4" name="Text Placeholder 3"/>
          <p:cNvSpPr>
            <a:spLocks noGrp="1"/>
          </p:cNvSpPr>
          <p:nvPr>
            <p:ph type="body" sz="quarter" idx="15"/>
          </p:nvPr>
        </p:nvSpPr>
        <p:spPr>
          <a:xfrm>
            <a:off x="1282700" y="1754188"/>
            <a:ext cx="9535494" cy="4022725"/>
          </a:xfrm>
        </p:spPr>
        <p:txBody>
          <a:bodyPr>
            <a:normAutofit fontScale="92500" lnSpcReduction="10000"/>
          </a:bodyPr>
          <a:lstStyle/>
          <a:p>
            <a:r>
              <a:rPr lang="en-US" sz="3000" dirty="0" smtClean="0"/>
              <a:t>TaxSlayer </a:t>
            </a:r>
            <a:r>
              <a:rPr lang="en-US" sz="3000" dirty="0"/>
              <a:t>started the NJ return </a:t>
            </a:r>
            <a:r>
              <a:rPr lang="en-US" sz="3000" dirty="0" smtClean="0"/>
              <a:t>by asking a few NJ questions after you finished entering the Federal Personal Information Section</a:t>
            </a:r>
            <a:r>
              <a:rPr lang="en-US" sz="3000" dirty="0" smtClean="0"/>
              <a:t>.  These questions are:</a:t>
            </a:r>
            <a:endParaRPr lang="en-US" sz="3000" dirty="0"/>
          </a:p>
          <a:p>
            <a:pPr lvl="1"/>
            <a:r>
              <a:rPr lang="en-US" dirty="0" smtClean="0"/>
              <a:t>Property taxes (always answer No at this point; update when you enter State section)</a:t>
            </a:r>
          </a:p>
          <a:p>
            <a:pPr lvl="1"/>
            <a:r>
              <a:rPr lang="en-US" sz="2600" dirty="0"/>
              <a:t>Health insurance coverage</a:t>
            </a:r>
          </a:p>
          <a:p>
            <a:pPr lvl="1"/>
            <a:r>
              <a:rPr lang="en-US" sz="2600" dirty="0" smtClean="0"/>
              <a:t>Municipality </a:t>
            </a:r>
            <a:r>
              <a:rPr lang="en-US" sz="2600" dirty="0"/>
              <a:t>code</a:t>
            </a:r>
          </a:p>
          <a:p>
            <a:r>
              <a:rPr lang="en-US" sz="3000" dirty="0" smtClean="0"/>
              <a:t>Depending </a:t>
            </a:r>
            <a:r>
              <a:rPr lang="en-US" sz="3000" dirty="0"/>
              <a:t>on circumstances, </a:t>
            </a:r>
            <a:r>
              <a:rPr lang="en-US" sz="3000" dirty="0" smtClean="0"/>
              <a:t>additional </a:t>
            </a:r>
            <a:r>
              <a:rPr lang="en-US" sz="3000" dirty="0"/>
              <a:t>basic information may be needed</a:t>
            </a:r>
          </a:p>
          <a:p>
            <a:endParaRPr lang="en-US" dirty="0"/>
          </a:p>
        </p:txBody>
      </p:sp>
      <p:sp>
        <p:nvSpPr>
          <p:cNvPr id="6" name="Title 5"/>
          <p:cNvSpPr>
            <a:spLocks noGrp="1"/>
          </p:cNvSpPr>
          <p:nvPr>
            <p:ph type="title"/>
          </p:nvPr>
        </p:nvSpPr>
        <p:spPr/>
        <p:txBody>
          <a:bodyPr/>
          <a:lstStyle/>
          <a:p>
            <a:r>
              <a:rPr lang="en-US" dirty="0"/>
              <a:t>TS – Basic Information</a:t>
            </a:r>
          </a:p>
        </p:txBody>
      </p:sp>
    </p:spTree>
    <p:extLst>
      <p:ext uri="{BB962C8B-B14F-4D97-AF65-F5344CB8AC3E}">
        <p14:creationId xmlns:p14="http://schemas.microsoft.com/office/powerpoint/2010/main" val="4189275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87950A09-035A-4911-B92C-C7E8532BCD4D}" type="slidenum">
              <a:rPr lang="en-US" altLang="en-US" smtClean="0"/>
              <a:pPr/>
              <a:t>6</a:t>
            </a:fld>
            <a:endParaRPr lang="en-US" altLang="en-US" dirty="0"/>
          </a:p>
        </p:txBody>
      </p:sp>
      <p:sp>
        <p:nvSpPr>
          <p:cNvPr id="4" name="Text Placeholder 3"/>
          <p:cNvSpPr>
            <a:spLocks noGrp="1"/>
          </p:cNvSpPr>
          <p:nvPr>
            <p:ph type="body" sz="quarter" idx="15"/>
          </p:nvPr>
        </p:nvSpPr>
        <p:spPr>
          <a:xfrm>
            <a:off x="1282700" y="1371600"/>
            <a:ext cx="9385300" cy="4572000"/>
          </a:xfrm>
        </p:spPr>
        <p:txBody>
          <a:bodyPr>
            <a:normAutofit fontScale="40000" lnSpcReduction="20000"/>
          </a:bodyPr>
          <a:lstStyle/>
          <a:p>
            <a:pPr lvl="1"/>
            <a:r>
              <a:rPr lang="en-US" sz="3100" dirty="0" smtClean="0"/>
              <a:t> </a:t>
            </a:r>
            <a:r>
              <a:rPr lang="en-US" sz="5100" dirty="0" smtClean="0"/>
              <a:t>Disabled taxpayer/spouse (for additional exemption)  </a:t>
            </a:r>
          </a:p>
          <a:p>
            <a:pPr lvl="1"/>
            <a:r>
              <a:rPr lang="en-US" sz="5100" dirty="0" smtClean="0"/>
              <a:t> Full-time college students &lt; age 22 (for additional exemption)</a:t>
            </a:r>
          </a:p>
          <a:p>
            <a:pPr lvl="1"/>
            <a:r>
              <a:rPr lang="en-US" sz="5100" dirty="0" smtClean="0"/>
              <a:t> Veteran (for $6,000 exemption)</a:t>
            </a:r>
          </a:p>
          <a:p>
            <a:pPr lvl="1"/>
            <a:r>
              <a:rPr lang="en-US" sz="5100" dirty="0" smtClean="0"/>
              <a:t> Request for NJ tax forms to be mailed next year</a:t>
            </a:r>
          </a:p>
          <a:p>
            <a:pPr lvl="1"/>
            <a:r>
              <a:rPr lang="en-US" sz="5100" dirty="0" smtClean="0"/>
              <a:t> Federal/NJ extensions filed </a:t>
            </a:r>
          </a:p>
          <a:p>
            <a:pPr lvl="1"/>
            <a:r>
              <a:rPr lang="en-US" sz="5100" dirty="0" smtClean="0"/>
              <a:t> Need to attach death certificate for deceased person on return </a:t>
            </a:r>
          </a:p>
          <a:p>
            <a:pPr lvl="1"/>
            <a:r>
              <a:rPr lang="en-US" sz="5100" dirty="0" smtClean="0"/>
              <a:t> Part-year NJ resident (out of scope)</a:t>
            </a:r>
          </a:p>
          <a:p>
            <a:r>
              <a:rPr lang="en-US" sz="7000" dirty="0" smtClean="0"/>
              <a:t>Information </a:t>
            </a:r>
            <a:r>
              <a:rPr lang="en-US" sz="7000" dirty="0"/>
              <a:t>to answer these questions should have been captured in the NJ Checklist Basic Information </a:t>
            </a:r>
            <a:r>
              <a:rPr lang="en-US" sz="7000" dirty="0" smtClean="0"/>
              <a:t>section as </a:t>
            </a:r>
            <a:r>
              <a:rPr lang="en-US" sz="7000" dirty="0"/>
              <a:t>you progressed through the Interview and previous TaxSlayer sections</a:t>
            </a:r>
          </a:p>
          <a:p>
            <a:endParaRPr lang="en-US" dirty="0"/>
          </a:p>
        </p:txBody>
      </p:sp>
      <p:sp>
        <p:nvSpPr>
          <p:cNvPr id="6" name="Title 5"/>
          <p:cNvSpPr>
            <a:spLocks noGrp="1"/>
          </p:cNvSpPr>
          <p:nvPr>
            <p:ph type="title"/>
          </p:nvPr>
        </p:nvSpPr>
        <p:spPr/>
        <p:txBody>
          <a:bodyPr>
            <a:normAutofit fontScale="90000"/>
          </a:bodyPr>
          <a:lstStyle/>
          <a:p>
            <a:r>
              <a:rPr lang="en-US" dirty="0"/>
              <a:t>TS - Basic Information -  Additional Inputs That May Be Needed</a:t>
            </a:r>
          </a:p>
        </p:txBody>
      </p:sp>
    </p:spTree>
    <p:extLst>
      <p:ext uri="{BB962C8B-B14F-4D97-AF65-F5344CB8AC3E}">
        <p14:creationId xmlns:p14="http://schemas.microsoft.com/office/powerpoint/2010/main" val="226422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7</a:t>
            </a:fld>
            <a:endParaRPr lang="en-US" altLang="en-US"/>
          </a:p>
        </p:txBody>
      </p:sp>
      <p:sp>
        <p:nvSpPr>
          <p:cNvPr id="4" name="Text Placeholder 3"/>
          <p:cNvSpPr>
            <a:spLocks noGrp="1"/>
          </p:cNvSpPr>
          <p:nvPr>
            <p:ph type="body" sz="quarter" idx="15"/>
          </p:nvPr>
        </p:nvSpPr>
        <p:spPr>
          <a:xfrm>
            <a:off x="1144768" y="1524000"/>
            <a:ext cx="9828031" cy="4022725"/>
          </a:xfrm>
        </p:spPr>
        <p:txBody>
          <a:bodyPr>
            <a:normAutofit fontScale="70000" lnSpcReduction="20000"/>
          </a:bodyPr>
          <a:lstStyle/>
          <a:p>
            <a:r>
              <a:rPr lang="en-US" dirty="0"/>
              <a:t>Certain types of income are handled differently in NJ than on the Federal return and, therefore, may need to be adjusted on the NJ 1040</a:t>
            </a:r>
          </a:p>
          <a:p>
            <a:pPr lvl="1"/>
            <a:r>
              <a:rPr lang="en-US" dirty="0" smtClean="0"/>
              <a:t>Taxable </a:t>
            </a:r>
            <a:r>
              <a:rPr lang="en-US" dirty="0"/>
              <a:t>scholarships – taxable amount may be different for NJ</a:t>
            </a:r>
          </a:p>
          <a:p>
            <a:pPr lvl="1"/>
            <a:r>
              <a:rPr lang="en-US" dirty="0" smtClean="0"/>
              <a:t>Medicaid </a:t>
            </a:r>
            <a:r>
              <a:rPr lang="en-US" dirty="0"/>
              <a:t>waiver payments on W-2</a:t>
            </a:r>
          </a:p>
          <a:p>
            <a:pPr lvl="1"/>
            <a:r>
              <a:rPr lang="en-US" dirty="0" smtClean="0"/>
              <a:t>Military </a:t>
            </a:r>
            <a:r>
              <a:rPr lang="en-US" dirty="0"/>
              <a:t>pensions - not taxable for NJ</a:t>
            </a:r>
          </a:p>
          <a:p>
            <a:pPr lvl="1"/>
            <a:r>
              <a:rPr lang="en-US" dirty="0" smtClean="0"/>
              <a:t>Disability </a:t>
            </a:r>
            <a:r>
              <a:rPr lang="en-US" dirty="0"/>
              <a:t>pensions - not taxable for those &lt; 65 for NJ </a:t>
            </a:r>
          </a:p>
          <a:p>
            <a:pPr lvl="1"/>
            <a:r>
              <a:rPr lang="en-US" dirty="0" smtClean="0"/>
              <a:t>Taxable </a:t>
            </a:r>
            <a:r>
              <a:rPr lang="en-US" dirty="0"/>
              <a:t>and excludable portions of pensions -  reported separately on NJ 1040 Lines </a:t>
            </a:r>
            <a:r>
              <a:rPr lang="en-US" dirty="0" smtClean="0"/>
              <a:t>20a </a:t>
            </a:r>
            <a:r>
              <a:rPr lang="en-US" dirty="0"/>
              <a:t>and </a:t>
            </a:r>
            <a:r>
              <a:rPr lang="en-US" dirty="0" smtClean="0"/>
              <a:t>20b</a:t>
            </a:r>
            <a:endParaRPr lang="en-US" dirty="0"/>
          </a:p>
          <a:p>
            <a:pPr lvl="2">
              <a:buClr>
                <a:srgbClr val="C00000"/>
              </a:buClr>
            </a:pPr>
            <a:r>
              <a:rPr lang="en-US" dirty="0" smtClean="0"/>
              <a:t>NJ </a:t>
            </a:r>
            <a:r>
              <a:rPr lang="en-US" dirty="0"/>
              <a:t>taxable amount of a retirement distribution may be different than Federal taxable amount (e.g. – NJ contributory pensions, 403b/457b/TSPs, IRA withdrawals, distributions eligible for NJ 3-year rule) </a:t>
            </a:r>
          </a:p>
          <a:p>
            <a:pPr lvl="1"/>
            <a:r>
              <a:rPr lang="en-US" dirty="0" smtClean="0"/>
              <a:t>Public </a:t>
            </a:r>
            <a:r>
              <a:rPr lang="en-US" dirty="0"/>
              <a:t>safety officer insurance premiums – up to $3,000 excluded from Federal pension, but included in NJ taxable </a:t>
            </a:r>
            <a:r>
              <a:rPr lang="en-US" dirty="0" smtClean="0"/>
              <a:t>pension</a:t>
            </a:r>
            <a:endParaRPr lang="en-US" dirty="0"/>
          </a:p>
        </p:txBody>
      </p:sp>
      <p:sp>
        <p:nvSpPr>
          <p:cNvPr id="6" name="Title 5"/>
          <p:cNvSpPr>
            <a:spLocks noGrp="1"/>
          </p:cNvSpPr>
          <p:nvPr>
            <p:ph type="title"/>
          </p:nvPr>
        </p:nvSpPr>
        <p:spPr/>
        <p:txBody>
          <a:bodyPr/>
          <a:lstStyle/>
          <a:p>
            <a:r>
              <a:rPr lang="en-US" dirty="0"/>
              <a:t>TS – Income Subject to Tax</a:t>
            </a:r>
          </a:p>
        </p:txBody>
      </p:sp>
    </p:spTree>
    <p:extLst>
      <p:ext uri="{BB962C8B-B14F-4D97-AF65-F5344CB8AC3E}">
        <p14:creationId xmlns:p14="http://schemas.microsoft.com/office/powerpoint/2010/main" val="4275864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051D5709-2E73-4071-95BC-9033225E411F}" type="slidenum">
              <a:rPr lang="en-US" altLang="en-US" smtClean="0"/>
              <a:pPr/>
              <a:t>8</a:t>
            </a:fld>
            <a:endParaRPr lang="en-US" altLang="en-US"/>
          </a:p>
        </p:txBody>
      </p:sp>
      <p:sp>
        <p:nvSpPr>
          <p:cNvPr id="4" name="Text Placeholder 3"/>
          <p:cNvSpPr>
            <a:spLocks noGrp="1"/>
          </p:cNvSpPr>
          <p:nvPr>
            <p:ph type="body" sz="quarter" idx="15"/>
          </p:nvPr>
        </p:nvSpPr>
        <p:spPr>
          <a:xfrm>
            <a:off x="1282700" y="1754188"/>
            <a:ext cx="9461499" cy="4022725"/>
          </a:xfrm>
        </p:spPr>
        <p:txBody>
          <a:bodyPr>
            <a:normAutofit fontScale="77500" lnSpcReduction="20000"/>
          </a:bodyPr>
          <a:lstStyle/>
          <a:p>
            <a:r>
              <a:rPr lang="en-US" sz="3400" dirty="0"/>
              <a:t>Certain types of Other Income on Federal 1040 </a:t>
            </a:r>
            <a:r>
              <a:rPr lang="en-US" sz="3400" dirty="0" smtClean="0"/>
              <a:t>are </a:t>
            </a:r>
            <a:r>
              <a:rPr lang="en-US" sz="3400" dirty="0"/>
              <a:t>handled differently on NJ 1040 </a:t>
            </a:r>
          </a:p>
          <a:p>
            <a:pPr lvl="1"/>
            <a:r>
              <a:rPr lang="en-US" dirty="0" smtClean="0"/>
              <a:t>Cancellation </a:t>
            </a:r>
            <a:r>
              <a:rPr lang="en-US" dirty="0"/>
              <a:t>of credit card debt - not taxable in NJ </a:t>
            </a:r>
            <a:r>
              <a:rPr lang="en-US" dirty="0" smtClean="0"/>
              <a:t>(automatically </a:t>
            </a:r>
            <a:r>
              <a:rPr lang="en-US" dirty="0"/>
              <a:t>handled by TaxSlayer) </a:t>
            </a:r>
          </a:p>
          <a:p>
            <a:pPr lvl="1"/>
            <a:r>
              <a:rPr lang="en-US" dirty="0" smtClean="0"/>
              <a:t>PTR </a:t>
            </a:r>
            <a:r>
              <a:rPr lang="en-US" dirty="0"/>
              <a:t>recovery - not taxable in NJ </a:t>
            </a:r>
          </a:p>
          <a:p>
            <a:pPr lvl="1"/>
            <a:r>
              <a:rPr lang="en-US" dirty="0" smtClean="0"/>
              <a:t>Homestead </a:t>
            </a:r>
            <a:r>
              <a:rPr lang="en-US" dirty="0"/>
              <a:t>Benefit recovery - not taxable in NJ</a:t>
            </a:r>
          </a:p>
          <a:p>
            <a:pPr lvl="1"/>
            <a:r>
              <a:rPr lang="en-US" dirty="0" smtClean="0"/>
              <a:t>Gambling </a:t>
            </a:r>
            <a:r>
              <a:rPr lang="en-US" dirty="0"/>
              <a:t>winnings are netted against losses and the net is reported on NJ 1040 Line </a:t>
            </a:r>
            <a:r>
              <a:rPr lang="en-US" dirty="0" smtClean="0"/>
              <a:t>24, </a:t>
            </a:r>
            <a:r>
              <a:rPr lang="en-US" dirty="0"/>
              <a:t>not as Other </a:t>
            </a:r>
            <a:r>
              <a:rPr lang="en-US" dirty="0" smtClean="0"/>
              <a:t>Income</a:t>
            </a:r>
            <a:endParaRPr lang="en-US" sz="3100" dirty="0"/>
          </a:p>
          <a:p>
            <a:pPr lvl="1"/>
            <a:r>
              <a:rPr lang="en-US" sz="3000" dirty="0" smtClean="0"/>
              <a:t>Since </a:t>
            </a:r>
            <a:r>
              <a:rPr lang="en-US" sz="3000" dirty="0"/>
              <a:t>the Federal Other Income amounts on 1040 </a:t>
            </a:r>
            <a:r>
              <a:rPr lang="en-US" sz="3000" dirty="0" smtClean="0"/>
              <a:t>flow </a:t>
            </a:r>
            <a:r>
              <a:rPr lang="en-US" sz="3000" dirty="0"/>
              <a:t>through to NJ Other Income Line </a:t>
            </a:r>
            <a:r>
              <a:rPr lang="en-US" sz="3000" dirty="0" smtClean="0"/>
              <a:t>26, </a:t>
            </a:r>
            <a:r>
              <a:rPr lang="en-US" sz="3000" dirty="0"/>
              <a:t>may need to add or subtract from Line </a:t>
            </a:r>
            <a:r>
              <a:rPr lang="en-US" sz="3000" dirty="0" smtClean="0"/>
              <a:t>26 </a:t>
            </a:r>
            <a:r>
              <a:rPr lang="en-US" sz="3000" dirty="0"/>
              <a:t>to reflect the different tax treatment</a:t>
            </a:r>
            <a:endParaRPr lang="en-US" sz="2600" dirty="0"/>
          </a:p>
          <a:p>
            <a:endParaRPr lang="en-US" dirty="0"/>
          </a:p>
        </p:txBody>
      </p:sp>
      <p:sp>
        <p:nvSpPr>
          <p:cNvPr id="6" name="Title 5"/>
          <p:cNvSpPr>
            <a:spLocks noGrp="1"/>
          </p:cNvSpPr>
          <p:nvPr>
            <p:ph type="title"/>
          </p:nvPr>
        </p:nvSpPr>
        <p:spPr/>
        <p:txBody>
          <a:bodyPr/>
          <a:lstStyle/>
          <a:p>
            <a:r>
              <a:rPr lang="en-US" dirty="0"/>
              <a:t>TS – Income Subject to Tax</a:t>
            </a:r>
          </a:p>
        </p:txBody>
      </p:sp>
    </p:spTree>
    <p:extLst>
      <p:ext uri="{BB962C8B-B14F-4D97-AF65-F5344CB8AC3E}">
        <p14:creationId xmlns:p14="http://schemas.microsoft.com/office/powerpoint/2010/main" val="1360753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NJ Training - TY2019 </a:t>
            </a:r>
            <a:endParaRPr lang="en-US" dirty="0"/>
          </a:p>
        </p:txBody>
      </p:sp>
      <p:sp>
        <p:nvSpPr>
          <p:cNvPr id="3" name="Slide Number Placeholder 2"/>
          <p:cNvSpPr>
            <a:spLocks noGrp="1"/>
          </p:cNvSpPr>
          <p:nvPr>
            <p:ph type="sldNum" sz="quarter" idx="12"/>
          </p:nvPr>
        </p:nvSpPr>
        <p:spPr/>
        <p:txBody>
          <a:bodyPr/>
          <a:lstStyle/>
          <a:p>
            <a:fld id="{51537707-39A7-40D5-AAE6-4AA2FD5C0E30}" type="slidenum">
              <a:rPr lang="en-US" altLang="en-US" smtClean="0"/>
              <a:pPr/>
              <a:t>9</a:t>
            </a:fld>
            <a:endParaRPr lang="en-US" altLang="en-US"/>
          </a:p>
        </p:txBody>
      </p:sp>
      <p:sp>
        <p:nvSpPr>
          <p:cNvPr id="4" name="Title 3"/>
          <p:cNvSpPr>
            <a:spLocks noGrp="1"/>
          </p:cNvSpPr>
          <p:nvPr>
            <p:ph type="title"/>
          </p:nvPr>
        </p:nvSpPr>
        <p:spPr/>
        <p:txBody>
          <a:bodyPr/>
          <a:lstStyle/>
          <a:p>
            <a:r>
              <a:rPr lang="en-US" dirty="0" smtClean="0"/>
              <a:t>TS – Income Subject to Tax</a:t>
            </a:r>
            <a:endParaRPr lang="en-US" dirty="0"/>
          </a:p>
        </p:txBody>
      </p:sp>
      <p:pic>
        <p:nvPicPr>
          <p:cNvPr id="6" name="Picture 5"/>
          <p:cNvPicPr>
            <a:picLocks noChangeAspect="1"/>
          </p:cNvPicPr>
          <p:nvPr/>
        </p:nvPicPr>
        <p:blipFill>
          <a:blip r:embed="rId2"/>
          <a:stretch>
            <a:fillRect/>
          </a:stretch>
        </p:blipFill>
        <p:spPr>
          <a:xfrm>
            <a:off x="400050" y="1509154"/>
            <a:ext cx="11791950" cy="4938712"/>
          </a:xfrm>
          <a:prstGeom prst="rect">
            <a:avLst/>
          </a:prstGeom>
        </p:spPr>
      </p:pic>
      <p:sp>
        <p:nvSpPr>
          <p:cNvPr id="5" name="TextBox 4"/>
          <p:cNvSpPr txBox="1"/>
          <p:nvPr/>
        </p:nvSpPr>
        <p:spPr>
          <a:xfrm>
            <a:off x="2590800" y="3581400"/>
            <a:ext cx="5867400" cy="369332"/>
          </a:xfrm>
          <a:prstGeom prst="rect">
            <a:avLst/>
          </a:prstGeom>
          <a:solidFill>
            <a:schemeClr val="tx2">
              <a:lumMod val="40000"/>
              <a:lumOff val="60000"/>
            </a:schemeClr>
          </a:solidFill>
        </p:spPr>
        <p:txBody>
          <a:bodyPr wrap="square" rtlCol="0">
            <a:spAutoFit/>
          </a:bodyPr>
          <a:lstStyle/>
          <a:p>
            <a:r>
              <a:rPr lang="en-US" dirty="0" smtClean="0"/>
              <a:t>Adjustment for gambling winnings</a:t>
            </a:r>
            <a:endParaRPr lang="en-US" dirty="0"/>
          </a:p>
        </p:txBody>
      </p:sp>
      <p:cxnSp>
        <p:nvCxnSpPr>
          <p:cNvPr id="8" name="Straight Arrow Connector 7"/>
          <p:cNvCxnSpPr>
            <a:stCxn id="5" idx="1"/>
          </p:cNvCxnSpPr>
          <p:nvPr/>
        </p:nvCxnSpPr>
        <p:spPr>
          <a:xfrm flipH="1" flipV="1">
            <a:off x="2133600" y="3581400"/>
            <a:ext cx="4572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590800" y="4419600"/>
            <a:ext cx="5867400" cy="369332"/>
          </a:xfrm>
          <a:prstGeom prst="rect">
            <a:avLst/>
          </a:prstGeom>
          <a:solidFill>
            <a:schemeClr val="tx2">
              <a:lumMod val="40000"/>
              <a:lumOff val="60000"/>
            </a:schemeClr>
          </a:solidFill>
        </p:spPr>
        <p:txBody>
          <a:bodyPr wrap="square" rtlCol="0">
            <a:spAutoFit/>
          </a:bodyPr>
          <a:lstStyle/>
          <a:p>
            <a:r>
              <a:rPr lang="en-US" dirty="0" smtClean="0"/>
              <a:t>Adjustment for military pension</a:t>
            </a:r>
            <a:endParaRPr lang="en-US" dirty="0"/>
          </a:p>
        </p:txBody>
      </p:sp>
      <p:cxnSp>
        <p:nvCxnSpPr>
          <p:cNvPr id="15" name="Straight Arrow Connector 14"/>
          <p:cNvCxnSpPr>
            <a:stCxn id="11" idx="1"/>
          </p:cNvCxnSpPr>
          <p:nvPr/>
        </p:nvCxnSpPr>
        <p:spPr>
          <a:xfrm flipH="1" flipV="1">
            <a:off x="1905000" y="4419600"/>
            <a:ext cx="685800" cy="184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90800" y="5029200"/>
            <a:ext cx="5791200" cy="646331"/>
          </a:xfrm>
          <a:prstGeom prst="rect">
            <a:avLst/>
          </a:prstGeom>
          <a:solidFill>
            <a:schemeClr val="tx2">
              <a:lumMod val="40000"/>
              <a:lumOff val="60000"/>
            </a:schemeClr>
          </a:solidFill>
        </p:spPr>
        <p:txBody>
          <a:bodyPr wrap="square" rtlCol="0">
            <a:spAutoFit/>
          </a:bodyPr>
          <a:lstStyle/>
          <a:p>
            <a:r>
              <a:rPr lang="en-US" dirty="0" smtClean="0"/>
              <a:t>Adjustment for tax-exempt pensions, annuities and </a:t>
            </a:r>
            <a:r>
              <a:rPr lang="en-US" dirty="0" smtClean="0"/>
              <a:t>IRA distributions</a:t>
            </a:r>
            <a:endParaRPr lang="en-US" dirty="0"/>
          </a:p>
        </p:txBody>
      </p:sp>
      <p:cxnSp>
        <p:nvCxnSpPr>
          <p:cNvPr id="18" name="Straight Arrow Connector 17"/>
          <p:cNvCxnSpPr/>
          <p:nvPr/>
        </p:nvCxnSpPr>
        <p:spPr>
          <a:xfrm flipH="1" flipV="1">
            <a:off x="1905000" y="5126251"/>
            <a:ext cx="685800" cy="1161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590800" y="5865105"/>
            <a:ext cx="5943600" cy="369332"/>
          </a:xfrm>
          <a:prstGeom prst="rect">
            <a:avLst/>
          </a:prstGeom>
          <a:solidFill>
            <a:schemeClr val="tx2">
              <a:lumMod val="40000"/>
              <a:lumOff val="60000"/>
            </a:schemeClr>
          </a:solidFill>
        </p:spPr>
        <p:txBody>
          <a:bodyPr wrap="square" rtlCol="0">
            <a:spAutoFit/>
          </a:bodyPr>
          <a:lstStyle/>
          <a:p>
            <a:r>
              <a:rPr lang="en-US" dirty="0" smtClean="0"/>
              <a:t>Adjustment for scholarships</a:t>
            </a:r>
            <a:endParaRPr lang="en-US" dirty="0"/>
          </a:p>
        </p:txBody>
      </p:sp>
      <p:cxnSp>
        <p:nvCxnSpPr>
          <p:cNvPr id="21" name="Straight Arrow Connector 20"/>
          <p:cNvCxnSpPr>
            <a:stCxn id="19" idx="1"/>
          </p:cNvCxnSpPr>
          <p:nvPr/>
        </p:nvCxnSpPr>
        <p:spPr>
          <a:xfrm flipH="1" flipV="1">
            <a:off x="1905000" y="5838312"/>
            <a:ext cx="685800" cy="2114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605677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1421</Words>
  <Application>Microsoft Office PowerPoint</Application>
  <PresentationFormat>Widescreen</PresentationFormat>
  <Paragraphs>156</Paragraphs>
  <Slides>21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2018 Templet</vt:lpstr>
      <vt:lpstr>Finishing the Return/Refund and Amount Owed</vt:lpstr>
      <vt:lpstr>Finishing the NJ Return </vt:lpstr>
      <vt:lpstr>Entries in the TaxSlayer State Section</vt:lpstr>
      <vt:lpstr>TS – State Section Menu</vt:lpstr>
      <vt:lpstr>TS – Basic Information</vt:lpstr>
      <vt:lpstr>TS - Basic Information -  Additional Inputs That May Be Needed</vt:lpstr>
      <vt:lpstr>TS – Income Subject to Tax</vt:lpstr>
      <vt:lpstr>TS – Income Subject to Tax</vt:lpstr>
      <vt:lpstr>TS – Income Subject to Tax</vt:lpstr>
      <vt:lpstr>TS – Subtractions from Income</vt:lpstr>
      <vt:lpstr>TS – Subtractions from Income</vt:lpstr>
      <vt:lpstr>TS – NJ Credits</vt:lpstr>
      <vt:lpstr>TS – NJ Credits</vt:lpstr>
      <vt:lpstr>Use Tax Due on Out-of-State Purchases – NJ 1040 Line 50</vt:lpstr>
      <vt:lpstr>Use Tax Due on Out-of-State Purchases – NJ 1040 Line 50</vt:lpstr>
      <vt:lpstr>Use Tax Due on Out-of-State Purchases – NJ 1040 Line 50</vt:lpstr>
      <vt:lpstr>TS – NJ Refund Options</vt:lpstr>
      <vt:lpstr>NJ Refunds Applied to Next Year’s Taxes</vt:lpstr>
      <vt:lpstr>Amount Owed:  NJ Payment Options</vt:lpstr>
      <vt:lpstr>Tax Penalty for Underpayment of NJ Taxes</vt:lpstr>
      <vt:lpstr>Conditions When Estimated Tax Payments are Required for Next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2018-10-11T13:34:32Z</dcterms:created>
  <dcterms:modified xsi:type="dcterms:W3CDTF">2019-11-23T22:58:17Z</dcterms:modified>
</cp:coreProperties>
</file>